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4"/>
  </p:notesMasterIdLst>
  <p:handoutMasterIdLst>
    <p:handoutMasterId r:id="rId25"/>
  </p:handoutMasterIdLst>
  <p:sldIdLst>
    <p:sldId id="313" r:id="rId2"/>
    <p:sldId id="314" r:id="rId3"/>
    <p:sldId id="279" r:id="rId4"/>
    <p:sldId id="280" r:id="rId5"/>
    <p:sldId id="291" r:id="rId6"/>
    <p:sldId id="293" r:id="rId7"/>
    <p:sldId id="295" r:id="rId8"/>
    <p:sldId id="299" r:id="rId9"/>
    <p:sldId id="312" r:id="rId10"/>
    <p:sldId id="305" r:id="rId11"/>
    <p:sldId id="286" r:id="rId12"/>
    <p:sldId id="300" r:id="rId13"/>
    <p:sldId id="301" r:id="rId14"/>
    <p:sldId id="302" r:id="rId15"/>
    <p:sldId id="303" r:id="rId16"/>
    <p:sldId id="304" r:id="rId17"/>
    <p:sldId id="306" r:id="rId18"/>
    <p:sldId id="307" r:id="rId19"/>
    <p:sldId id="308" r:id="rId20"/>
    <p:sldId id="309" r:id="rId21"/>
    <p:sldId id="310" r:id="rId22"/>
    <p:sldId id="311" r:id="rId2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5959"/>
    <a:srgbClr val="357382"/>
    <a:srgbClr val="FFFFFF"/>
    <a:srgbClr val="EDEDE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030DE-FDFF-9114-30DB-1203C6C82297}" v="4" dt="2022-07-06T11:31:16.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81490" autoAdjust="0"/>
  </p:normalViewPr>
  <p:slideViewPr>
    <p:cSldViewPr snapToGrid="0">
      <p:cViewPr varScale="1">
        <p:scale>
          <a:sx n="70" d="100"/>
          <a:sy n="70"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S Gayle" userId="S::sgy@draytonmanorhighschool.co.uk::44081b91-ab37-4dfa-95d8-5478af455a46" providerId="AD" clId="Web-{6E3030DE-FDFF-9114-30DB-1203C6C82297}"/>
    <pc:docChg chg="modSld">
      <pc:chgData name="Ms S Gayle" userId="S::sgy@draytonmanorhighschool.co.uk::44081b91-ab37-4dfa-95d8-5478af455a46" providerId="AD" clId="Web-{6E3030DE-FDFF-9114-30DB-1203C6C82297}" dt="2022-07-06T11:31:16.870" v="3"/>
      <pc:docMkLst>
        <pc:docMk/>
      </pc:docMkLst>
      <pc:sldChg chg="modSp">
        <pc:chgData name="Ms S Gayle" userId="S::sgy@draytonmanorhighschool.co.uk::44081b91-ab37-4dfa-95d8-5478af455a46" providerId="AD" clId="Web-{6E3030DE-FDFF-9114-30DB-1203C6C82297}" dt="2022-07-06T11:31:07.182" v="1" actId="14100"/>
        <pc:sldMkLst>
          <pc:docMk/>
          <pc:sldMk cId="743459761" sldId="313"/>
        </pc:sldMkLst>
        <pc:picChg chg="mod">
          <ac:chgData name="Ms S Gayle" userId="S::sgy@draytonmanorhighschool.co.uk::44081b91-ab37-4dfa-95d8-5478af455a46" providerId="AD" clId="Web-{6E3030DE-FDFF-9114-30DB-1203C6C82297}" dt="2022-07-06T11:31:07.182" v="1" actId="14100"/>
          <ac:picMkLst>
            <pc:docMk/>
            <pc:sldMk cId="743459761" sldId="313"/>
            <ac:picMk id="2" creationId="{00000000-0000-0000-0000-000000000000}"/>
          </ac:picMkLst>
        </pc:picChg>
      </pc:sldChg>
      <pc:sldChg chg="modSp">
        <pc:chgData name="Ms S Gayle" userId="S::sgy@draytonmanorhighschool.co.uk::44081b91-ab37-4dfa-95d8-5478af455a46" providerId="AD" clId="Web-{6E3030DE-FDFF-9114-30DB-1203C6C82297}" dt="2022-07-06T11:31:16.870" v="3"/>
        <pc:sldMkLst>
          <pc:docMk/>
          <pc:sldMk cId="100781561" sldId="314"/>
        </pc:sldMkLst>
        <pc:graphicFrameChg chg="mod modGraphic">
          <ac:chgData name="Ms S Gayle" userId="S::sgy@draytonmanorhighschool.co.uk::44081b91-ab37-4dfa-95d8-5478af455a46" providerId="AD" clId="Web-{6E3030DE-FDFF-9114-30DB-1203C6C82297}" dt="2022-07-06T11:31:16.870" v="3"/>
          <ac:graphicFrameMkLst>
            <pc:docMk/>
            <pc:sldMk cId="100781561" sldId="314"/>
            <ac:graphicFrameMk id="2"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27CAA4F-EEB4-4171-AD32-AC26217AEB80}" type="datetimeFigureOut">
              <a:rPr lang="en-GB" smtClean="0"/>
              <a:t>06/07/2022</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F883878-19C5-458A-AA3F-35AAFC7DFCE0}" type="slidenum">
              <a:rPr lang="en-GB" smtClean="0"/>
              <a:t>‹#›</a:t>
            </a:fld>
            <a:endParaRPr lang="en-GB"/>
          </a:p>
        </p:txBody>
      </p:sp>
    </p:spTree>
    <p:extLst>
      <p:ext uri="{BB962C8B-B14F-4D97-AF65-F5344CB8AC3E}">
        <p14:creationId xmlns:p14="http://schemas.microsoft.com/office/powerpoint/2010/main" val="430091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19C833-02FE-42D4-815E-FFFAF85B7232}" type="datetimeFigureOut">
              <a:rPr lang="en-GB" smtClean="0"/>
              <a:t>06/07/2022</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0A2B48A-47C7-4ED7-B4A2-854D1C4DB8DA}" type="slidenum">
              <a:rPr lang="en-GB" smtClean="0"/>
              <a:t>‹#›</a:t>
            </a:fld>
            <a:endParaRPr lang="en-GB" dirty="0"/>
          </a:p>
        </p:txBody>
      </p:sp>
    </p:spTree>
    <p:extLst>
      <p:ext uri="{BB962C8B-B14F-4D97-AF65-F5344CB8AC3E}">
        <p14:creationId xmlns:p14="http://schemas.microsoft.com/office/powerpoint/2010/main" val="17382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2</a:t>
            </a:fld>
            <a:endParaRPr lang="en-GB"/>
          </a:p>
        </p:txBody>
      </p:sp>
    </p:spTree>
    <p:extLst>
      <p:ext uri="{BB962C8B-B14F-4D97-AF65-F5344CB8AC3E}">
        <p14:creationId xmlns:p14="http://schemas.microsoft.com/office/powerpoint/2010/main" val="383961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11</a:t>
            </a:fld>
            <a:endParaRPr lang="en-GB" dirty="0"/>
          </a:p>
        </p:txBody>
      </p:sp>
    </p:spTree>
    <p:extLst>
      <p:ext uri="{BB962C8B-B14F-4D97-AF65-F5344CB8AC3E}">
        <p14:creationId xmlns:p14="http://schemas.microsoft.com/office/powerpoint/2010/main" val="4220157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12</a:t>
            </a:fld>
            <a:endParaRPr lang="en-GB" dirty="0"/>
          </a:p>
        </p:txBody>
      </p:sp>
    </p:spTree>
    <p:extLst>
      <p:ext uri="{BB962C8B-B14F-4D97-AF65-F5344CB8AC3E}">
        <p14:creationId xmlns:p14="http://schemas.microsoft.com/office/powerpoint/2010/main" val="386431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13</a:t>
            </a:fld>
            <a:endParaRPr lang="en-GB" dirty="0"/>
          </a:p>
        </p:txBody>
      </p:sp>
    </p:spTree>
    <p:extLst>
      <p:ext uri="{BB962C8B-B14F-4D97-AF65-F5344CB8AC3E}">
        <p14:creationId xmlns:p14="http://schemas.microsoft.com/office/powerpoint/2010/main" val="207813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14</a:t>
            </a:fld>
            <a:endParaRPr lang="en-GB" dirty="0"/>
          </a:p>
        </p:txBody>
      </p:sp>
    </p:spTree>
    <p:extLst>
      <p:ext uri="{BB962C8B-B14F-4D97-AF65-F5344CB8AC3E}">
        <p14:creationId xmlns:p14="http://schemas.microsoft.com/office/powerpoint/2010/main" val="838105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15</a:t>
            </a:fld>
            <a:endParaRPr lang="en-GB" dirty="0"/>
          </a:p>
        </p:txBody>
      </p:sp>
    </p:spTree>
    <p:extLst>
      <p:ext uri="{BB962C8B-B14F-4D97-AF65-F5344CB8AC3E}">
        <p14:creationId xmlns:p14="http://schemas.microsoft.com/office/powerpoint/2010/main" val="137789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16</a:t>
            </a:fld>
            <a:endParaRPr lang="en-GB" dirty="0"/>
          </a:p>
        </p:txBody>
      </p:sp>
    </p:spTree>
    <p:extLst>
      <p:ext uri="{BB962C8B-B14F-4D97-AF65-F5344CB8AC3E}">
        <p14:creationId xmlns:p14="http://schemas.microsoft.com/office/powerpoint/2010/main" val="497011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17</a:t>
            </a:fld>
            <a:endParaRPr lang="en-GB" dirty="0"/>
          </a:p>
        </p:txBody>
      </p:sp>
    </p:spTree>
    <p:extLst>
      <p:ext uri="{BB962C8B-B14F-4D97-AF65-F5344CB8AC3E}">
        <p14:creationId xmlns:p14="http://schemas.microsoft.com/office/powerpoint/2010/main" val="3540192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18</a:t>
            </a:fld>
            <a:endParaRPr lang="en-GB" dirty="0"/>
          </a:p>
        </p:txBody>
      </p:sp>
    </p:spTree>
    <p:extLst>
      <p:ext uri="{BB962C8B-B14F-4D97-AF65-F5344CB8AC3E}">
        <p14:creationId xmlns:p14="http://schemas.microsoft.com/office/powerpoint/2010/main" val="2500794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19</a:t>
            </a:fld>
            <a:endParaRPr lang="en-GB" dirty="0"/>
          </a:p>
        </p:txBody>
      </p:sp>
    </p:spTree>
    <p:extLst>
      <p:ext uri="{BB962C8B-B14F-4D97-AF65-F5344CB8AC3E}">
        <p14:creationId xmlns:p14="http://schemas.microsoft.com/office/powerpoint/2010/main" val="1690515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20</a:t>
            </a:fld>
            <a:endParaRPr lang="en-GB" dirty="0"/>
          </a:p>
        </p:txBody>
      </p:sp>
    </p:spTree>
    <p:extLst>
      <p:ext uri="{BB962C8B-B14F-4D97-AF65-F5344CB8AC3E}">
        <p14:creationId xmlns:p14="http://schemas.microsoft.com/office/powerpoint/2010/main" val="96824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3</a:t>
            </a:fld>
            <a:endParaRPr lang="en-GB" dirty="0"/>
          </a:p>
        </p:txBody>
      </p:sp>
    </p:spTree>
    <p:extLst>
      <p:ext uri="{BB962C8B-B14F-4D97-AF65-F5344CB8AC3E}">
        <p14:creationId xmlns:p14="http://schemas.microsoft.com/office/powerpoint/2010/main" val="3957914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21</a:t>
            </a:fld>
            <a:endParaRPr lang="en-GB" dirty="0"/>
          </a:p>
        </p:txBody>
      </p:sp>
    </p:spTree>
    <p:extLst>
      <p:ext uri="{BB962C8B-B14F-4D97-AF65-F5344CB8AC3E}">
        <p14:creationId xmlns:p14="http://schemas.microsoft.com/office/powerpoint/2010/main" val="276290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22</a:t>
            </a:fld>
            <a:endParaRPr lang="en-GB" dirty="0"/>
          </a:p>
        </p:txBody>
      </p:sp>
    </p:spTree>
    <p:extLst>
      <p:ext uri="{BB962C8B-B14F-4D97-AF65-F5344CB8AC3E}">
        <p14:creationId xmlns:p14="http://schemas.microsoft.com/office/powerpoint/2010/main" val="66216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4</a:t>
            </a:fld>
            <a:endParaRPr lang="en-GB" dirty="0"/>
          </a:p>
        </p:txBody>
      </p:sp>
    </p:spTree>
    <p:extLst>
      <p:ext uri="{BB962C8B-B14F-4D97-AF65-F5344CB8AC3E}">
        <p14:creationId xmlns:p14="http://schemas.microsoft.com/office/powerpoint/2010/main" val="143533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5</a:t>
            </a:fld>
            <a:endParaRPr lang="en-GB" dirty="0"/>
          </a:p>
        </p:txBody>
      </p:sp>
    </p:spTree>
    <p:extLst>
      <p:ext uri="{BB962C8B-B14F-4D97-AF65-F5344CB8AC3E}">
        <p14:creationId xmlns:p14="http://schemas.microsoft.com/office/powerpoint/2010/main" val="10240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dirty="0"/>
          </a:p>
        </p:txBody>
      </p:sp>
    </p:spTree>
    <p:extLst>
      <p:ext uri="{BB962C8B-B14F-4D97-AF65-F5344CB8AC3E}">
        <p14:creationId xmlns:p14="http://schemas.microsoft.com/office/powerpoint/2010/main" val="1136998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7</a:t>
            </a:fld>
            <a:endParaRPr lang="en-GB" dirty="0"/>
          </a:p>
        </p:txBody>
      </p:sp>
    </p:spTree>
    <p:extLst>
      <p:ext uri="{BB962C8B-B14F-4D97-AF65-F5344CB8AC3E}">
        <p14:creationId xmlns:p14="http://schemas.microsoft.com/office/powerpoint/2010/main" val="193162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8</a:t>
            </a:fld>
            <a:endParaRPr lang="en-GB" dirty="0"/>
          </a:p>
        </p:txBody>
      </p:sp>
    </p:spTree>
    <p:extLst>
      <p:ext uri="{BB962C8B-B14F-4D97-AF65-F5344CB8AC3E}">
        <p14:creationId xmlns:p14="http://schemas.microsoft.com/office/powerpoint/2010/main" val="65407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9</a:t>
            </a:fld>
            <a:endParaRPr lang="en-GB" dirty="0"/>
          </a:p>
        </p:txBody>
      </p:sp>
    </p:spTree>
    <p:extLst>
      <p:ext uri="{BB962C8B-B14F-4D97-AF65-F5344CB8AC3E}">
        <p14:creationId xmlns:p14="http://schemas.microsoft.com/office/powerpoint/2010/main" val="358095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10</a:t>
            </a:fld>
            <a:endParaRPr lang="en-GB" dirty="0"/>
          </a:p>
        </p:txBody>
      </p:sp>
    </p:spTree>
    <p:extLst>
      <p:ext uri="{BB962C8B-B14F-4D97-AF65-F5344CB8AC3E}">
        <p14:creationId xmlns:p14="http://schemas.microsoft.com/office/powerpoint/2010/main" val="347306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D51230-8C24-4996-9B07-5E0DD0F902CA}"/>
              </a:ext>
            </a:extLst>
          </p:cNvPr>
          <p:cNvSpPr txBox="1"/>
          <p:nvPr userDrawn="1"/>
        </p:nvSpPr>
        <p:spPr>
          <a:xfrm>
            <a:off x="110185" y="222750"/>
            <a:ext cx="1915909" cy="369332"/>
          </a:xfrm>
          <a:prstGeom prst="rect">
            <a:avLst/>
          </a:prstGeom>
          <a:noFill/>
        </p:spPr>
        <p:txBody>
          <a:bodyPr wrap="none" rtlCol="0">
            <a:spAutoFit/>
          </a:bodyPr>
          <a:lstStyle/>
          <a:p>
            <a:r>
              <a:rPr lang="en-GB" b="1" dirty="0">
                <a:latin typeface="+mj-lt"/>
              </a:rPr>
              <a:t>GCSE to A level</a:t>
            </a:r>
          </a:p>
        </p:txBody>
      </p:sp>
    </p:spTree>
    <p:extLst>
      <p:ext uri="{BB962C8B-B14F-4D97-AF65-F5344CB8AC3E}">
        <p14:creationId xmlns:p14="http://schemas.microsoft.com/office/powerpoint/2010/main" val="155979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66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6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0229" y="84272"/>
            <a:ext cx="9431382" cy="664666"/>
          </a:xfrm>
        </p:spPr>
        <p:txBody>
          <a:bodyPr>
            <a:normAutofit/>
          </a:bodyPr>
          <a:lstStyle>
            <a:lvl1pPr>
              <a:defRPr sz="2400" b="1">
                <a:solidFill>
                  <a:schemeClr val="bg1">
                    <a:lumMod val="50000"/>
                  </a:schemeClr>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43921-457F-42D7-9A5E-1FB398760551}" type="datetimeFigureOut">
              <a:rPr lang="en-GB" smtClean="0"/>
              <a:t>06/07/2022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1C0A8E-E8C2-469C-905E-C6857145D775}" type="slidenum">
              <a:rPr lang="en-GB" smtClean="0"/>
              <a:t>‹#›</a:t>
            </a:fld>
            <a:endParaRPr lang="en-GB" dirty="0"/>
          </a:p>
        </p:txBody>
      </p:sp>
    </p:spTree>
    <p:extLst>
      <p:ext uri="{BB962C8B-B14F-4D97-AF65-F5344CB8AC3E}">
        <p14:creationId xmlns:p14="http://schemas.microsoft.com/office/powerpoint/2010/main" val="18840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06/07/2022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814938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4F1570-A8A1-4A16-AFB2-9AC998F82810}"/>
              </a:ext>
            </a:extLst>
          </p:cNvPr>
          <p:cNvSpPr/>
          <p:nvPr userDrawn="1"/>
        </p:nvSpPr>
        <p:spPr>
          <a:xfrm>
            <a:off x="0" y="0"/>
            <a:ext cx="12192000" cy="83041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C2F6F06A-8B6F-40B7-8BCB-81565050A2CF}"/>
              </a:ext>
            </a:extLst>
          </p:cNvPr>
          <p:cNvCxnSpPr>
            <a:cxnSpLocks/>
          </p:cNvCxnSpPr>
          <p:nvPr userDrawn="1"/>
        </p:nvCxnSpPr>
        <p:spPr>
          <a:xfrm>
            <a:off x="0" y="830424"/>
            <a:ext cx="1219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1A96F53-163C-4761-9F64-032DC32B8122}"/>
              </a:ext>
            </a:extLst>
          </p:cNvPr>
          <p:cNvGrpSpPr/>
          <p:nvPr userDrawn="1"/>
        </p:nvGrpSpPr>
        <p:grpSpPr>
          <a:xfrm>
            <a:off x="10487885" y="177048"/>
            <a:ext cx="1593930" cy="476316"/>
            <a:chOff x="10487885" y="222750"/>
            <a:chExt cx="1593930" cy="476316"/>
          </a:xfrm>
        </p:grpSpPr>
        <p:pic>
          <p:nvPicPr>
            <p:cNvPr id="11" name="Picture 10" descr="A close up of ware&#10;&#10;Description automatically generated">
              <a:extLst>
                <a:ext uri="{FF2B5EF4-FFF2-40B4-BE49-F238E27FC236}">
                  <a16:creationId xmlns:a16="http://schemas.microsoft.com/office/drawing/2014/main" id="{60CA602B-3024-4035-A205-F78AF4757A4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12" name="TextBox 11">
              <a:extLst>
                <a:ext uri="{FF2B5EF4-FFF2-40B4-BE49-F238E27FC236}">
                  <a16:creationId xmlns:a16="http://schemas.microsoft.com/office/drawing/2014/main" id="{D69F75CE-472C-42DA-98D7-787F5E94E3B5}"/>
                </a:ext>
              </a:extLst>
            </p:cNvPr>
            <p:cNvSpPr txBox="1"/>
            <p:nvPr userDrawn="1"/>
          </p:nvSpPr>
          <p:spPr>
            <a:xfrm>
              <a:off x="10964201" y="330103"/>
              <a:ext cx="1117614" cy="261610"/>
            </a:xfrm>
            <a:prstGeom prst="rect">
              <a:avLst/>
            </a:prstGeom>
            <a:noFill/>
          </p:spPr>
          <p:txBody>
            <a:bodyPr wrap="none" rtlCol="0">
              <a:spAutoFit/>
            </a:bodyPr>
            <a:lstStyle/>
            <a:p>
              <a:r>
                <a:rPr lang="en-GB" sz="1100" dirty="0">
                  <a:latin typeface="+mj-lt"/>
                </a:rPr>
                <a:t>Craig’n’Dave</a:t>
              </a:r>
            </a:p>
          </p:txBody>
        </p:sp>
      </p:grpSp>
    </p:spTree>
    <p:extLst>
      <p:ext uri="{BB962C8B-B14F-4D97-AF65-F5344CB8AC3E}">
        <p14:creationId xmlns:p14="http://schemas.microsoft.com/office/powerpoint/2010/main" val="393171925"/>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10" r:id="rId3"/>
    <p:sldLayoutId id="2147483711" r:id="rId4"/>
    <p:sldLayoutId id="214748371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craigndave.org/algorithms-linear-searc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learnpython.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python.org/download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replit.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podcasts.ox.ac.uk/series/secrets-mathematics" TargetMode="External"/><Relationship Id="rId13" Type="http://schemas.openxmlformats.org/officeDocument/2006/relationships/image" Target="../media/image5.jpeg"/><Relationship Id="rId18" Type="http://schemas.openxmlformats.org/officeDocument/2006/relationships/image" Target="../media/image4.png"/><Relationship Id="rId3" Type="http://schemas.openxmlformats.org/officeDocument/2006/relationships/hyperlink" Target="https://isaaccomputerscience.org/" TargetMode="External"/><Relationship Id="rId7" Type="http://schemas.openxmlformats.org/officeDocument/2006/relationships/hyperlink" Target="http://www.bbc.co.uk/programmes/n13xtmd5" TargetMode="External"/><Relationship Id="rId12" Type="http://schemas.openxmlformats.org/officeDocument/2006/relationships/hyperlink" Target="http://www.computinghistory.org.uk/" TargetMode="External"/><Relationship Id="rId17" Type="http://schemas.openxmlformats.org/officeDocument/2006/relationships/image" Target="../media/image9.jpe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news.mit.edu/topic/computers" TargetMode="External"/><Relationship Id="rId11" Type="http://schemas.openxmlformats.org/officeDocument/2006/relationships/hyperlink" Target="https://www.freecodecamp.org/" TargetMode="External"/><Relationship Id="rId5" Type="http://schemas.openxmlformats.org/officeDocument/2006/relationships/hyperlink" Target="http://www.bbc.co.uk/programmes/b06bq6j1/episodes/downloads" TargetMode="External"/><Relationship Id="rId15" Type="http://schemas.openxmlformats.org/officeDocument/2006/relationships/image" Target="../media/image7.png"/><Relationship Id="rId10" Type="http://schemas.openxmlformats.org/officeDocument/2006/relationships/hyperlink" Target="https://bletchleypark.org.uk/" TargetMode="External"/><Relationship Id="rId4" Type="http://schemas.openxmlformats.org/officeDocument/2006/relationships/hyperlink" Target="https://www.youtube.com/watch?v=dVi2B7fGVm4&amp;list=PLCiOXwirraUBj7HtVHfNZsnwjyZQj97da" TargetMode="External"/><Relationship Id="rId9" Type="http://schemas.openxmlformats.org/officeDocument/2006/relationships/hyperlink" Target="http://www.wired.co.uk/series/wired-podcast" TargetMode="Externa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udent.craigndave.org/videos/slr-17-ethical-moral-and-cultural-issu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udent.craigndave.org/videos/ocr-alevel-slr01-alu-cu-registers-and-bu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student.craigndave.org/videos/ocr-alevel-slr01-performance-of-the-cpu" TargetMode="External"/><Relationship Id="rId4" Type="http://schemas.openxmlformats.org/officeDocument/2006/relationships/hyperlink" Target="https://student.craigndave.org/videos/ocr-alevel-slr01-fetch-decode-execute-cyc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udent.craigndave.org/videos/ocr-gcse-slr1-2-ram-and-r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student.craigndave.org/videos/ocr-gcse-slr1-2-the-need-for-virtual-memor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student.craigndave.org/videos/aqa-alevel-slr18-comparing-capacity-and-speed-of-storage-media" TargetMode="External"/><Relationship Id="rId3" Type="http://schemas.openxmlformats.org/officeDocument/2006/relationships/image" Target="../media/image14.png"/><Relationship Id="rId7" Type="http://schemas.openxmlformats.org/officeDocument/2006/relationships/hyperlink" Target="https://student.craigndave.org/videos/ocr-alevel-slr03-magnetic-flash-and-optical-stora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s://student.craigndave.org/videos/slr-4-operating-systems-systems-softw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student.craigndave.org/videos/aqa-gcse-slr13-number-bas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tudent.craigndave.org/videos/aqa-alevel-slr11-twos-compl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24" y="-380999"/>
            <a:ext cx="12658332" cy="7239000"/>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4672347" y="277490"/>
            <a:ext cx="6217266" cy="584775"/>
          </a:xfrm>
          <a:prstGeom prst="rect">
            <a:avLst/>
          </a:prstGeom>
          <a:noFill/>
        </p:spPr>
        <p:txBody>
          <a:bodyPr wrap="square" rtlCol="0">
            <a:spAutoFit/>
          </a:bodyPr>
          <a:lstStyle/>
          <a:p>
            <a:r>
              <a:rPr lang="en-GB" sz="3200" b="1" dirty="0">
                <a:solidFill>
                  <a:schemeClr val="tx2"/>
                </a:solidFill>
              </a:rPr>
              <a:t>Computer Science</a:t>
            </a:r>
            <a:r>
              <a:rPr lang="en-GB" sz="3200" dirty="0">
                <a:latin typeface="Bliss 2 ExtraBold" panose="02000506030000020004" pitchFamily="50" charset="0"/>
              </a:rPr>
              <a:t> Bridging Menu</a:t>
            </a:r>
          </a:p>
        </p:txBody>
      </p:sp>
      <p:sp>
        <p:nvSpPr>
          <p:cNvPr id="6" name="TextBox 5"/>
          <p:cNvSpPr txBox="1"/>
          <p:nvPr/>
        </p:nvSpPr>
        <p:spPr>
          <a:xfrm>
            <a:off x="4672347" y="997811"/>
            <a:ext cx="5481039" cy="2862322"/>
          </a:xfrm>
          <a:prstGeom prst="rect">
            <a:avLst/>
          </a:prstGeom>
          <a:solidFill>
            <a:schemeClr val="bg1"/>
          </a:solidFill>
          <a:ln w="57150">
            <a:solidFill>
              <a:schemeClr val="tx1"/>
            </a:solidFill>
          </a:ln>
        </p:spPr>
        <p:txBody>
          <a:bodyPr wrap="square" lIns="91440" tIns="45720" rIns="91440" bIns="45720" rtlCol="0" anchor="t">
            <a:spAutoFit/>
          </a:bodyPr>
          <a:lstStyle/>
          <a:p>
            <a:pPr algn="ctr"/>
            <a:r>
              <a:rPr lang="en-GB" dirty="0">
                <a:latin typeface="Bliss 2 Regular" panose="02000506030000020004" pitchFamily="50" charset="0"/>
              </a:rPr>
              <a:t>You are about to start an exciting journey into the world of Computer Science,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a:rPr>
              <a:t>Complete the booklet attached.</a:t>
            </a:r>
            <a:endParaRPr lang="en-GB" dirty="0"/>
          </a:p>
          <a:p>
            <a:pPr marL="285750" indent="-285750">
              <a:buFont typeface="Arial" panose="020B0604020202020204" pitchFamily="34" charset="0"/>
              <a:buChar char="•"/>
            </a:pPr>
            <a:r>
              <a:rPr lang="en-GB" dirty="0">
                <a:latin typeface="Bliss 2 Regular"/>
              </a:rPr>
              <a:t> </a:t>
            </a:r>
            <a:r>
              <a:rPr lang="en-GB" dirty="0">
                <a:solidFill>
                  <a:srgbClr val="000000"/>
                </a:solidFill>
                <a:latin typeface="Bliss 2 Regular"/>
              </a:rPr>
              <a:t> </a:t>
            </a:r>
            <a:r>
              <a:rPr lang="en-GB" dirty="0">
                <a:latin typeface="Bliss 2 Regular"/>
              </a:rPr>
              <a:t>     The red hot chili indicates that the task is more challenging than the others (and must be done by Further Maths students).</a:t>
            </a:r>
          </a:p>
          <a:p>
            <a:pPr marL="285750" indent="-285750">
              <a:buFont typeface="Arial" panose="020B0604020202020204" pitchFamily="34" charset="0"/>
              <a:buChar char="•"/>
            </a:pPr>
            <a:r>
              <a:rPr lang="en-GB" dirty="0">
                <a:latin typeface="Bliss 2 Regular"/>
              </a:rPr>
              <a:t>On the next few slides, we have some recommended reading, watching, listening and visiting for learners of mathematics.</a:t>
            </a:r>
          </a:p>
        </p:txBody>
      </p:sp>
      <p:pic>
        <p:nvPicPr>
          <p:cNvPr id="7" name="Picture 6"/>
          <p:cNvPicPr>
            <a:picLocks noChangeAspect="1"/>
          </p:cNvPicPr>
          <p:nvPr/>
        </p:nvPicPr>
        <p:blipFill rotWithShape="1">
          <a:blip r:embed="rId4"/>
          <a:srcRect l="25008" t="17288" r="25008" b="24559"/>
          <a:stretch/>
        </p:blipFill>
        <p:spPr>
          <a:xfrm>
            <a:off x="5133878" y="2167735"/>
            <a:ext cx="247260" cy="247260"/>
          </a:xfrm>
          <a:prstGeom prst="rect">
            <a:avLst/>
          </a:prstGeom>
        </p:spPr>
      </p:pic>
    </p:spTree>
    <p:extLst>
      <p:ext uri="{BB962C8B-B14F-4D97-AF65-F5344CB8AC3E}">
        <p14:creationId xmlns:p14="http://schemas.microsoft.com/office/powerpoint/2010/main" val="74345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12CB489-43AF-4BFE-9812-832191AC05EA}"/>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7</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rPr>
              <a:t>Algorithms: from theory to practice</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Algorithms task</a:t>
            </a:r>
          </a:p>
        </p:txBody>
      </p:sp>
      <p:sp>
        <p:nvSpPr>
          <p:cNvPr id="46" name="TextBox 45">
            <a:extLst>
              <a:ext uri="{FF2B5EF4-FFF2-40B4-BE49-F238E27FC236}">
                <a16:creationId xmlns:a16="http://schemas.microsoft.com/office/drawing/2014/main" id="{1600D51F-7293-4680-9209-7952AA996232}"/>
              </a:ext>
            </a:extLst>
          </p:cNvPr>
          <p:cNvSpPr txBox="1"/>
          <p:nvPr/>
        </p:nvSpPr>
        <p:spPr>
          <a:xfrm>
            <a:off x="371568" y="1417038"/>
            <a:ext cx="6811657" cy="5373779"/>
          </a:xfrm>
          <a:prstGeom prst="rect">
            <a:avLst/>
          </a:prstGeom>
          <a:noFill/>
        </p:spPr>
        <p:txBody>
          <a:bodyPr wrap="square" rtlCol="0">
            <a:spAutoFit/>
          </a:bodyPr>
          <a:lstStyle/>
          <a:p>
            <a:r>
              <a:rPr lang="en-GB" sz="1400" dirty="0">
                <a:solidFill>
                  <a:srgbClr val="595959"/>
                </a:solidFill>
              </a:rPr>
              <a:t>Probably the most basic algorithm is that of the “linear search”.  If you have done the GCSE course you will have learnt about this searching algorithm already.</a:t>
            </a:r>
          </a:p>
          <a:p>
            <a:endParaRPr lang="en-GB" sz="1400" dirty="0">
              <a:solidFill>
                <a:srgbClr val="595959"/>
              </a:solidFill>
            </a:endParaRPr>
          </a:p>
          <a:p>
            <a:r>
              <a:rPr lang="en-GB" sz="1400" dirty="0">
                <a:solidFill>
                  <a:srgbClr val="595959"/>
                </a:solidFill>
              </a:rPr>
              <a:t>1.     Start by learning or refreshing your knowledge of the linear search algorithm by using the videos on this page:  </a:t>
            </a:r>
            <a:r>
              <a:rPr lang="en-GB" sz="1400" dirty="0">
                <a:solidFill>
                  <a:srgbClr val="595959"/>
                </a:solidFill>
                <a:hlinkClick r:id="rId3">
                  <a:extLst>
                    <a:ext uri="{A12FA001-AC4F-418D-AE19-62706E023703}">
                      <ahyp:hlinkClr xmlns:ahyp="http://schemas.microsoft.com/office/drawing/2018/hyperlinkcolor" val="tx"/>
                    </a:ext>
                  </a:extLst>
                </a:hlinkClick>
              </a:rPr>
              <a:t>https://www.craigndave.org/algorithms-linear-search</a:t>
            </a:r>
            <a:r>
              <a:rPr lang="en-GB" sz="1400" dirty="0">
                <a:solidFill>
                  <a:srgbClr val="595959"/>
                </a:solidFill>
              </a:rPr>
              <a:t> </a:t>
            </a:r>
          </a:p>
          <a:p>
            <a:pPr marL="171450" indent="-171450">
              <a:buFont typeface="Arial" panose="020B0604020202020204" pitchFamily="34" charset="0"/>
              <a:buChar char="•"/>
            </a:pPr>
            <a:endParaRPr lang="en-GB" sz="1400" dirty="0">
              <a:solidFill>
                <a:srgbClr val="595959"/>
              </a:solidFill>
            </a:endParaRPr>
          </a:p>
          <a:p>
            <a:pPr marL="342900" indent="-342900">
              <a:buAutoNum type="arabicPeriod" startAt="2"/>
            </a:pPr>
            <a:r>
              <a:rPr lang="en-GB" sz="1400" dirty="0">
                <a:solidFill>
                  <a:srgbClr val="595959"/>
                </a:solidFill>
              </a:rPr>
              <a:t>Answer the following questions:</a:t>
            </a:r>
          </a:p>
          <a:p>
            <a:pPr marL="285750" indent="-285750">
              <a:buFont typeface="Arial" panose="020B0604020202020204" pitchFamily="34" charset="0"/>
              <a:buChar char="•"/>
            </a:pPr>
            <a:r>
              <a:rPr lang="en-GB" sz="1400" dirty="0">
                <a:solidFill>
                  <a:srgbClr val="595959"/>
                </a:solidFill>
              </a:rPr>
              <a:t>What does the linear search algorithm do?</a:t>
            </a:r>
          </a:p>
          <a:p>
            <a:pPr marL="285750" indent="-285750">
              <a:buFont typeface="Arial" panose="020B0604020202020204" pitchFamily="34" charset="0"/>
              <a:buChar char="•"/>
            </a:pPr>
            <a:r>
              <a:rPr lang="en-GB" sz="1400" dirty="0">
                <a:solidFill>
                  <a:srgbClr val="595959"/>
                </a:solidFill>
              </a:rPr>
              <a:t>What are some applications of it?</a:t>
            </a:r>
          </a:p>
          <a:p>
            <a:pPr marL="285750" indent="-285750">
              <a:buFont typeface="Arial" panose="020B0604020202020204" pitchFamily="34" charset="0"/>
              <a:buChar char="•"/>
            </a:pPr>
            <a:r>
              <a:rPr lang="en-GB" sz="1400" dirty="0">
                <a:solidFill>
                  <a:srgbClr val="595959"/>
                </a:solidFill>
              </a:rPr>
              <a:t>Write out the steps of the linear search algorithm in simple, structured English.</a:t>
            </a:r>
          </a:p>
          <a:p>
            <a:endParaRPr lang="en-GB" sz="1400" dirty="0">
              <a:solidFill>
                <a:srgbClr val="595959"/>
              </a:solidFill>
            </a:endParaRPr>
          </a:p>
          <a:p>
            <a:r>
              <a:rPr lang="en-GB" sz="1400" dirty="0">
                <a:solidFill>
                  <a:srgbClr val="595959"/>
                </a:solidFill>
              </a:rPr>
              <a:t>3.    Write out </a:t>
            </a:r>
            <a:r>
              <a:rPr lang="en-GB" sz="1400" b="1" dirty="0">
                <a:solidFill>
                  <a:srgbClr val="595959"/>
                </a:solidFill>
              </a:rPr>
              <a:t>pseudocode</a:t>
            </a:r>
            <a:r>
              <a:rPr lang="en-GB" sz="1400" dirty="0">
                <a:solidFill>
                  <a:srgbClr val="595959"/>
                </a:solidFill>
              </a:rPr>
              <a:t> for the linear search algorithm.</a:t>
            </a:r>
          </a:p>
          <a:p>
            <a:pPr marL="228600" indent="-228600">
              <a:buFont typeface="+mj-lt"/>
              <a:buAutoNum type="arabicPeriod" startAt="5"/>
            </a:pPr>
            <a:endParaRPr lang="en-GB" sz="1400" dirty="0">
              <a:solidFill>
                <a:srgbClr val="595959"/>
              </a:solidFill>
            </a:endParaRPr>
          </a:p>
          <a:p>
            <a:pPr marL="228600" indent="-228600">
              <a:buFont typeface="Arial" panose="020B0604020202020204" pitchFamily="34" charset="0"/>
              <a:buChar char="•"/>
            </a:pPr>
            <a:r>
              <a:rPr lang="en-GB" sz="1400" dirty="0">
                <a:solidFill>
                  <a:srgbClr val="595959"/>
                </a:solidFill>
              </a:rPr>
              <a:t>The algorithm should use an array, </a:t>
            </a:r>
            <a:r>
              <a:rPr lang="en-GB" sz="1400" dirty="0">
                <a:solidFill>
                  <a:srgbClr val="595959"/>
                </a:solidFill>
                <a:latin typeface="Courier New" panose="02070309020205020404" pitchFamily="49" charset="0"/>
                <a:cs typeface="Courier New" panose="02070309020205020404" pitchFamily="49" charset="0"/>
              </a:rPr>
              <a:t>items</a:t>
            </a:r>
            <a:r>
              <a:rPr lang="en-GB" sz="1400" dirty="0">
                <a:solidFill>
                  <a:srgbClr val="595959"/>
                </a:solidFill>
              </a:rPr>
              <a:t>, which is pre-populated with the following values: "</a:t>
            </a:r>
            <a:r>
              <a:rPr lang="en-GB" sz="1400" dirty="0" err="1">
                <a:solidFill>
                  <a:srgbClr val="595959"/>
                </a:solidFill>
              </a:rPr>
              <a:t>Florida","Georgia","Delaware","Alabama","California</a:t>
            </a:r>
            <a:r>
              <a:rPr lang="en-GB" sz="1400" dirty="0">
                <a:solidFill>
                  <a:srgbClr val="595959"/>
                </a:solidFill>
              </a:rPr>
              <a:t>“</a:t>
            </a:r>
          </a:p>
          <a:p>
            <a:pPr marL="228600" indent="-228600">
              <a:buFont typeface="Arial" panose="020B0604020202020204" pitchFamily="34" charset="0"/>
              <a:buChar char="•"/>
            </a:pPr>
            <a:r>
              <a:rPr lang="en-GB" sz="1400" dirty="0">
                <a:solidFill>
                  <a:srgbClr val="595959"/>
                </a:solidFill>
              </a:rPr>
              <a:t>The algorithm should ask the user to “Enter the state to find:”</a:t>
            </a:r>
          </a:p>
          <a:p>
            <a:pPr marL="228600" indent="-228600">
              <a:buFont typeface="Arial" panose="020B0604020202020204" pitchFamily="34" charset="0"/>
              <a:buChar char="•"/>
            </a:pPr>
            <a:r>
              <a:rPr lang="en-GB" sz="1400" dirty="0">
                <a:solidFill>
                  <a:srgbClr val="595959"/>
                </a:solidFill>
              </a:rPr>
              <a:t>If the algorithm locates the state entered by the user in the array it should report back to the screen “Item found at position n”</a:t>
            </a:r>
          </a:p>
          <a:p>
            <a:pPr marL="228600" indent="-228600">
              <a:buFont typeface="Arial" panose="020B0604020202020204" pitchFamily="34" charset="0"/>
              <a:buChar char="•"/>
            </a:pPr>
            <a:r>
              <a:rPr lang="en-GB" sz="1400" dirty="0">
                <a:solidFill>
                  <a:srgbClr val="595959"/>
                </a:solidFill>
              </a:rPr>
              <a:t>If the algorithms can not locate the state entered by the user in the array it should report back to the screen “Item not found”</a:t>
            </a:r>
          </a:p>
          <a:p>
            <a:endParaRPr lang="en-GB" sz="1400" dirty="0">
              <a:solidFill>
                <a:srgbClr val="595959"/>
              </a:solidFill>
            </a:endParaRPr>
          </a:p>
          <a:p>
            <a:endParaRPr lang="en-GB" sz="1400" dirty="0">
              <a:solidFill>
                <a:srgbClr val="595959"/>
              </a:solidFill>
            </a:endParaRPr>
          </a:p>
          <a:p>
            <a:endParaRPr lang="en-GB" sz="1100" dirty="0">
              <a:solidFill>
                <a:srgbClr val="595959"/>
              </a:solidFill>
            </a:endParaRPr>
          </a:p>
          <a:p>
            <a:endParaRPr lang="en-GB" sz="1100" dirty="0">
              <a:solidFill>
                <a:srgbClr val="595959"/>
              </a:solidFill>
            </a:endParaRPr>
          </a:p>
          <a:p>
            <a:pPr marL="685800" lvl="1" indent="-228600">
              <a:lnSpc>
                <a:spcPct val="120000"/>
              </a:lnSpc>
              <a:buFont typeface="+mj-lt"/>
              <a:buAutoNum type="arabicPeriod"/>
            </a:pPr>
            <a:endParaRPr lang="en-GB" sz="1100" dirty="0">
              <a:solidFill>
                <a:srgbClr val="595959"/>
              </a:solidFill>
            </a:endParaRPr>
          </a:p>
        </p:txBody>
      </p:sp>
      <p:pic>
        <p:nvPicPr>
          <p:cNvPr id="12" name="Picture 11">
            <a:extLst>
              <a:ext uri="{FF2B5EF4-FFF2-40B4-BE49-F238E27FC236}">
                <a16:creationId xmlns:a16="http://schemas.microsoft.com/office/drawing/2014/main" id="{3B5D3031-760B-4BEE-B307-C37D892E8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300" y="1847850"/>
            <a:ext cx="4354334" cy="2725813"/>
          </a:xfrm>
          <a:prstGeom prst="rect">
            <a:avLst/>
          </a:prstGeom>
        </p:spPr>
      </p:pic>
    </p:spTree>
    <p:extLst>
      <p:ext uri="{BB962C8B-B14F-4D97-AF65-F5344CB8AC3E}">
        <p14:creationId xmlns:p14="http://schemas.microsoft.com/office/powerpoint/2010/main" val="251509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8</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Programming basics</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Getting started with Python</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8873441" cy="4470134"/>
          </a:xfrm>
          <a:prstGeom prst="rect">
            <a:avLst/>
          </a:prstGeom>
          <a:noFill/>
        </p:spPr>
        <p:txBody>
          <a:bodyPr wrap="square" rtlCol="0">
            <a:spAutoFit/>
          </a:bodyPr>
          <a:lstStyle/>
          <a:p>
            <a:pPr>
              <a:lnSpc>
                <a:spcPct val="120000"/>
              </a:lnSpc>
            </a:pPr>
            <a:r>
              <a:rPr lang="en-GB" sz="1400" dirty="0">
                <a:solidFill>
                  <a:srgbClr val="595959"/>
                </a:solidFill>
              </a:rPr>
              <a:t>Learning to “code” is a fun and essential part of A Level Computer Science.  </a:t>
            </a:r>
          </a:p>
          <a:p>
            <a:pPr>
              <a:lnSpc>
                <a:spcPct val="120000"/>
              </a:lnSpc>
            </a:pPr>
            <a:endParaRPr lang="en-GB" sz="1400" b="1" dirty="0">
              <a:solidFill>
                <a:srgbClr val="595959"/>
              </a:solidFill>
            </a:endParaRPr>
          </a:p>
          <a:p>
            <a:pPr>
              <a:lnSpc>
                <a:spcPct val="120000"/>
              </a:lnSpc>
            </a:pPr>
            <a:r>
              <a:rPr lang="en-GB" sz="1400" b="1" dirty="0">
                <a:solidFill>
                  <a:srgbClr val="595959"/>
                </a:solidFill>
              </a:rPr>
              <a:t>Complete this task if you haven't done the GCSE in Computer Science or you simply want a nice refresher ahead of starting your A Level course.</a:t>
            </a:r>
          </a:p>
          <a:p>
            <a:pPr>
              <a:lnSpc>
                <a:spcPct val="120000"/>
              </a:lnSpc>
            </a:pPr>
            <a:endParaRPr lang="en-GB" sz="1400" dirty="0">
              <a:solidFill>
                <a:srgbClr val="595959"/>
              </a:solidFill>
            </a:endParaRPr>
          </a:p>
          <a:p>
            <a:pPr marL="228600" indent="-228600">
              <a:lnSpc>
                <a:spcPct val="120000"/>
              </a:lnSpc>
              <a:buFont typeface="+mj-lt"/>
              <a:buAutoNum type="arabicPeriod"/>
            </a:pPr>
            <a:r>
              <a:rPr lang="en-GB" sz="1400" dirty="0">
                <a:solidFill>
                  <a:srgbClr val="595959"/>
                </a:solidFill>
              </a:rPr>
              <a:t>Head over to the web site: </a:t>
            </a:r>
            <a:r>
              <a:rPr lang="en-GB" sz="1400" u="sng" dirty="0">
                <a:solidFill>
                  <a:srgbClr val="595959"/>
                </a:solidFill>
                <a:hlinkClick r:id="rId3">
                  <a:extLst>
                    <a:ext uri="{A12FA001-AC4F-418D-AE19-62706E023703}">
                      <ahyp:hlinkClr xmlns:ahyp="http://schemas.microsoft.com/office/drawing/2018/hyperlinkcolor" val="tx"/>
                    </a:ext>
                  </a:extLst>
                </a:hlinkClick>
              </a:rPr>
              <a:t>https://www.learnpython.org/</a:t>
            </a:r>
            <a:r>
              <a:rPr lang="en-GB" sz="1400" dirty="0">
                <a:solidFill>
                  <a:srgbClr val="595959"/>
                </a:solidFill>
              </a:rPr>
              <a:t>   </a:t>
            </a:r>
          </a:p>
          <a:p>
            <a:pPr marL="228600" indent="-228600">
              <a:lnSpc>
                <a:spcPct val="120000"/>
              </a:lnSpc>
              <a:buFont typeface="+mj-lt"/>
              <a:buAutoNum type="arabicPeriod"/>
            </a:pPr>
            <a:r>
              <a:rPr lang="en-GB" sz="1400" dirty="0">
                <a:solidFill>
                  <a:srgbClr val="595959"/>
                </a:solidFill>
              </a:rPr>
              <a:t>Complete the following python tutorials under the heading:</a:t>
            </a:r>
          </a:p>
          <a:p>
            <a:pPr lvl="1">
              <a:lnSpc>
                <a:spcPct val="120000"/>
              </a:lnSpc>
            </a:pPr>
            <a:r>
              <a:rPr lang="en-GB" sz="1400" dirty="0">
                <a:solidFill>
                  <a:srgbClr val="595959"/>
                </a:solidFill>
              </a:rPr>
              <a:t>•	Hello, World!</a:t>
            </a:r>
          </a:p>
          <a:p>
            <a:pPr lvl="1">
              <a:lnSpc>
                <a:spcPct val="120000"/>
              </a:lnSpc>
            </a:pPr>
            <a:r>
              <a:rPr lang="en-GB" sz="1400" dirty="0">
                <a:solidFill>
                  <a:srgbClr val="595959"/>
                </a:solidFill>
              </a:rPr>
              <a:t>•	Variables and Types</a:t>
            </a:r>
          </a:p>
          <a:p>
            <a:pPr lvl="1">
              <a:lnSpc>
                <a:spcPct val="120000"/>
              </a:lnSpc>
            </a:pPr>
            <a:r>
              <a:rPr lang="en-GB" sz="1400" dirty="0">
                <a:solidFill>
                  <a:srgbClr val="595959"/>
                </a:solidFill>
              </a:rPr>
              <a:t>•	Lists</a:t>
            </a:r>
          </a:p>
          <a:p>
            <a:pPr lvl="1">
              <a:lnSpc>
                <a:spcPct val="120000"/>
              </a:lnSpc>
            </a:pPr>
            <a:r>
              <a:rPr lang="en-GB" sz="1400" dirty="0">
                <a:solidFill>
                  <a:srgbClr val="595959"/>
                </a:solidFill>
              </a:rPr>
              <a:t>•	Basic Operators</a:t>
            </a:r>
          </a:p>
          <a:p>
            <a:pPr lvl="1">
              <a:lnSpc>
                <a:spcPct val="120000"/>
              </a:lnSpc>
            </a:pPr>
            <a:r>
              <a:rPr lang="en-GB" sz="1400" dirty="0">
                <a:solidFill>
                  <a:srgbClr val="595959"/>
                </a:solidFill>
              </a:rPr>
              <a:t>•	String Formatting</a:t>
            </a:r>
          </a:p>
          <a:p>
            <a:pPr lvl="1">
              <a:lnSpc>
                <a:spcPct val="120000"/>
              </a:lnSpc>
            </a:pPr>
            <a:r>
              <a:rPr lang="en-GB" sz="1400" dirty="0">
                <a:solidFill>
                  <a:srgbClr val="595959"/>
                </a:solidFill>
              </a:rPr>
              <a:t>•	Basic String Operations</a:t>
            </a:r>
          </a:p>
          <a:p>
            <a:pPr lvl="1">
              <a:lnSpc>
                <a:spcPct val="120000"/>
              </a:lnSpc>
            </a:pPr>
            <a:r>
              <a:rPr lang="en-GB" sz="1400" dirty="0">
                <a:solidFill>
                  <a:srgbClr val="595959"/>
                </a:solidFill>
              </a:rPr>
              <a:t>•	Conditions</a:t>
            </a:r>
          </a:p>
          <a:p>
            <a:pPr lvl="1">
              <a:lnSpc>
                <a:spcPct val="120000"/>
              </a:lnSpc>
            </a:pPr>
            <a:r>
              <a:rPr lang="en-GB" sz="1400" dirty="0">
                <a:solidFill>
                  <a:srgbClr val="595959"/>
                </a:solidFill>
              </a:rPr>
              <a:t>•	Loops</a:t>
            </a:r>
          </a:p>
          <a:p>
            <a:pPr lvl="1">
              <a:lnSpc>
                <a:spcPct val="120000"/>
              </a:lnSpc>
            </a:pPr>
            <a:r>
              <a:rPr lang="en-GB" sz="1400" dirty="0">
                <a:solidFill>
                  <a:srgbClr val="595959"/>
                </a:solidFill>
              </a:rPr>
              <a:t>•	Functions</a:t>
            </a:r>
          </a:p>
          <a:p>
            <a:pPr marL="228600" indent="-228600">
              <a:lnSpc>
                <a:spcPct val="120000"/>
              </a:lnSpc>
              <a:buFont typeface="+mj-lt"/>
              <a:buAutoNum type="arabicPeriod"/>
            </a:pPr>
            <a:r>
              <a:rPr lang="en-GB" sz="1400" dirty="0">
                <a:solidFill>
                  <a:srgbClr val="595959"/>
                </a:solidFill>
              </a:rPr>
              <a:t>Each section presents you with theory, code to run and exercises to try out.</a:t>
            </a:r>
          </a:p>
        </p:txBody>
      </p:sp>
      <p:pic>
        <p:nvPicPr>
          <p:cNvPr id="9" name="Picture 2">
            <a:extLst>
              <a:ext uri="{FF2B5EF4-FFF2-40B4-BE49-F238E27FC236}">
                <a16:creationId xmlns:a16="http://schemas.microsoft.com/office/drawing/2014/main" id="{63BDEBE7-0B0A-4AB2-9327-594A90E59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9192" y="1466425"/>
            <a:ext cx="1962576" cy="19625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AF6AB6F-0928-4DBF-9ED9-994EC4BFF2A0}"/>
              </a:ext>
            </a:extLst>
          </p:cNvPr>
          <p:cNvSpPr/>
          <p:nvPr/>
        </p:nvSpPr>
        <p:spPr>
          <a:xfrm>
            <a:off x="371568" y="5950731"/>
            <a:ext cx="11360200" cy="72947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595959"/>
                </a:solidFill>
              </a:rPr>
              <a:t>Additional note:  </a:t>
            </a:r>
            <a:r>
              <a:rPr lang="en-GB" sz="1200" dirty="0">
                <a:solidFill>
                  <a:srgbClr val="595959"/>
                </a:solidFill>
              </a:rPr>
              <a:t>This task is most suited to students who intend to do the A Level and have not previously gained much / or any programming experience from the GCSE Computer Science course.  The list of topics above cover the standard set of programming concepts you would be expected to know having completed a GCSE in Computer Science and so will prepare you well for the A level.</a:t>
            </a:r>
          </a:p>
          <a:p>
            <a:endParaRPr lang="en-GB" sz="1100" dirty="0">
              <a:solidFill>
                <a:srgbClr val="595959"/>
              </a:solidFill>
            </a:endParaRPr>
          </a:p>
        </p:txBody>
      </p:sp>
    </p:spTree>
    <p:extLst>
      <p:ext uri="{BB962C8B-B14F-4D97-AF65-F5344CB8AC3E}">
        <p14:creationId xmlns:p14="http://schemas.microsoft.com/office/powerpoint/2010/main" val="300700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256447" y="55556"/>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programming tasks </a:t>
            </a:r>
          </a:p>
        </p:txBody>
      </p:sp>
      <p:sp>
        <p:nvSpPr>
          <p:cNvPr id="8" name="TextBox 7">
            <a:extLst>
              <a:ext uri="{FF2B5EF4-FFF2-40B4-BE49-F238E27FC236}">
                <a16:creationId xmlns:a16="http://schemas.microsoft.com/office/drawing/2014/main" id="{1E81BE2F-8A12-4791-8E94-3FC74D79664B}"/>
              </a:ext>
            </a:extLst>
          </p:cNvPr>
          <p:cNvSpPr txBox="1"/>
          <p:nvPr/>
        </p:nvSpPr>
        <p:spPr>
          <a:xfrm>
            <a:off x="339670" y="1071479"/>
            <a:ext cx="11419939" cy="3177473"/>
          </a:xfrm>
          <a:prstGeom prst="rect">
            <a:avLst/>
          </a:prstGeom>
          <a:noFill/>
        </p:spPr>
        <p:txBody>
          <a:bodyPr wrap="square" rtlCol="0">
            <a:spAutoFit/>
          </a:bodyPr>
          <a:lstStyle/>
          <a:p>
            <a:pPr>
              <a:lnSpc>
                <a:spcPct val="120000"/>
              </a:lnSpc>
            </a:pPr>
            <a:r>
              <a:rPr lang="en-GB" sz="1400" dirty="0">
                <a:solidFill>
                  <a:srgbClr val="595959"/>
                </a:solidFill>
              </a:rPr>
              <a:t>The rest of the tasks in this Transition Workbook aim to improve your algorithmic thinking and your Python programming skills. </a:t>
            </a:r>
          </a:p>
          <a:p>
            <a:pPr>
              <a:lnSpc>
                <a:spcPct val="120000"/>
              </a:lnSpc>
            </a:pPr>
            <a:endParaRPr lang="en-GB" sz="1400" dirty="0">
              <a:solidFill>
                <a:srgbClr val="595959"/>
              </a:solidFill>
            </a:endParaRPr>
          </a:p>
          <a:p>
            <a:pPr>
              <a:lnSpc>
                <a:spcPct val="120000"/>
              </a:lnSpc>
            </a:pPr>
            <a:r>
              <a:rPr lang="en-GB" sz="1400" dirty="0">
                <a:solidFill>
                  <a:srgbClr val="595959"/>
                </a:solidFill>
              </a:rPr>
              <a:t>Download Python from here: </a:t>
            </a:r>
          </a:p>
          <a:p>
            <a:pPr>
              <a:lnSpc>
                <a:spcPct val="120000"/>
              </a:lnSpc>
            </a:pPr>
            <a:r>
              <a:rPr lang="en-GB" sz="1400" dirty="0">
                <a:hlinkClick r:id="rId3"/>
              </a:rPr>
              <a:t>https://www.python.org/downloads/</a:t>
            </a:r>
            <a:endParaRPr lang="en-GB" sz="1400" dirty="0"/>
          </a:p>
          <a:p>
            <a:pPr>
              <a:lnSpc>
                <a:spcPct val="120000"/>
              </a:lnSpc>
            </a:pPr>
            <a:r>
              <a:rPr lang="en-GB" sz="1400" dirty="0">
                <a:solidFill>
                  <a:srgbClr val="595959"/>
                </a:solidFill>
              </a:rPr>
              <a:t>and install it on your PC / laptop.</a:t>
            </a:r>
          </a:p>
          <a:p>
            <a:pPr>
              <a:lnSpc>
                <a:spcPct val="120000"/>
              </a:lnSpc>
            </a:pPr>
            <a:endParaRPr lang="en-GB" sz="1400" dirty="0">
              <a:solidFill>
                <a:srgbClr val="595959"/>
              </a:solidFill>
            </a:endParaRPr>
          </a:p>
          <a:p>
            <a:pPr>
              <a:lnSpc>
                <a:spcPct val="120000"/>
              </a:lnSpc>
            </a:pPr>
            <a:r>
              <a:rPr lang="en-GB" sz="1400" dirty="0">
                <a:solidFill>
                  <a:srgbClr val="595959"/>
                </a:solidFill>
              </a:rPr>
              <a:t>If, for any reason, you’re unable to do this, you can instead use this site to develop and run your Python programs:  </a:t>
            </a:r>
          </a:p>
          <a:p>
            <a:pPr>
              <a:lnSpc>
                <a:spcPct val="120000"/>
              </a:lnSpc>
            </a:pPr>
            <a:r>
              <a:rPr lang="en-GB" sz="1400" dirty="0">
                <a:hlinkClick r:id="rId4"/>
              </a:rPr>
              <a:t>https://replit.com/</a:t>
            </a:r>
            <a:endParaRPr lang="en-GB" sz="1400" dirty="0">
              <a:solidFill>
                <a:srgbClr val="595959"/>
              </a:solidFill>
            </a:endParaRPr>
          </a:p>
          <a:p>
            <a:pPr>
              <a:lnSpc>
                <a:spcPct val="120000"/>
              </a:lnSpc>
            </a:pPr>
            <a:r>
              <a:rPr lang="en-GB" sz="1400" dirty="0">
                <a:solidFill>
                  <a:srgbClr val="595959"/>
                </a:solidFill>
              </a:rPr>
              <a:t> </a:t>
            </a:r>
          </a:p>
          <a:p>
            <a:pPr>
              <a:lnSpc>
                <a:spcPct val="120000"/>
              </a:lnSpc>
            </a:pPr>
            <a:r>
              <a:rPr lang="en-GB" sz="1400" dirty="0">
                <a:solidFill>
                  <a:srgbClr val="595959"/>
                </a:solidFill>
              </a:rPr>
              <a:t>Save your programs and copy your source code to a document that you can submit when you return to school in September.</a:t>
            </a:r>
          </a:p>
          <a:p>
            <a:pPr>
              <a:lnSpc>
                <a:spcPct val="120000"/>
              </a:lnSpc>
            </a:pPr>
            <a:endParaRPr lang="en-GB" sz="1400" dirty="0">
              <a:solidFill>
                <a:srgbClr val="595959"/>
              </a:solidFill>
            </a:endParaRPr>
          </a:p>
          <a:p>
            <a:pPr>
              <a:lnSpc>
                <a:spcPct val="120000"/>
              </a:lnSpc>
            </a:pPr>
            <a:r>
              <a:rPr lang="en-GB" sz="1400" dirty="0">
                <a:solidFill>
                  <a:srgbClr val="595959"/>
                </a:solidFill>
              </a:rPr>
              <a:t>Remember to include comments in your programs, including a comment at the start of each program to describe what the program does.</a:t>
            </a:r>
          </a:p>
        </p:txBody>
      </p:sp>
    </p:spTree>
    <p:extLst>
      <p:ext uri="{BB962C8B-B14F-4D97-AF65-F5344CB8AC3E}">
        <p14:creationId xmlns:p14="http://schemas.microsoft.com/office/powerpoint/2010/main" val="279734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9</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Password reset program</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11244503" cy="3677289"/>
          </a:xfrm>
          <a:prstGeom prst="rect">
            <a:avLst/>
          </a:prstGeom>
          <a:noFill/>
          <a:ln>
            <a:solidFill>
              <a:schemeClr val="tx1"/>
            </a:solidFill>
          </a:ln>
        </p:spPr>
        <p:txBody>
          <a:bodyPr wrap="square" rtlCol="0">
            <a:spAutoFit/>
          </a:bodyPr>
          <a:lstStyle/>
          <a:p>
            <a:pPr>
              <a:lnSpc>
                <a:spcPct val="120000"/>
              </a:lnSpc>
            </a:pPr>
            <a:endParaRPr lang="en-GB" sz="1400" b="0" i="0" dirty="0">
              <a:solidFill>
                <a:schemeClr val="accent5">
                  <a:lumMod val="10000"/>
                </a:schemeClr>
              </a:solidFill>
              <a:effectLst/>
            </a:endParaRPr>
          </a:p>
          <a:p>
            <a:pPr>
              <a:lnSpc>
                <a:spcPct val="120000"/>
              </a:lnSpc>
            </a:pPr>
            <a:r>
              <a:rPr lang="en-GB" sz="1400" b="0" i="0" dirty="0">
                <a:solidFill>
                  <a:schemeClr val="accent5">
                    <a:lumMod val="10000"/>
                  </a:schemeClr>
                </a:solidFill>
                <a:effectLst/>
              </a:rPr>
              <a:t>Write a program to allow the user to input a new password.  Only accept a new password if it is:</a:t>
            </a:r>
          </a:p>
          <a:p>
            <a:pPr marL="342900" indent="-342900">
              <a:lnSpc>
                <a:spcPct val="120000"/>
              </a:lnSpc>
              <a:buAutoNum type="arabicPeriod"/>
            </a:pPr>
            <a:r>
              <a:rPr lang="en-GB" sz="1400" b="0" i="0" dirty="0">
                <a:solidFill>
                  <a:schemeClr val="accent5">
                    <a:lumMod val="10000"/>
                  </a:schemeClr>
                </a:solidFill>
                <a:effectLst/>
              </a:rPr>
              <a:t>At least eight characters long</a:t>
            </a:r>
          </a:p>
          <a:p>
            <a:pPr marL="342900" indent="-342900">
              <a:lnSpc>
                <a:spcPct val="120000"/>
              </a:lnSpc>
              <a:buAutoNum type="arabicPeriod"/>
            </a:pPr>
            <a:r>
              <a:rPr lang="en-GB" sz="1400" b="0" i="0" dirty="0">
                <a:solidFill>
                  <a:schemeClr val="accent5">
                    <a:lumMod val="10000"/>
                  </a:schemeClr>
                </a:solidFill>
                <a:effectLst/>
              </a:rPr>
              <a:t>Has lower case and upper case letters.</a:t>
            </a:r>
          </a:p>
          <a:p>
            <a:pPr marL="342900" indent="-342900">
              <a:lnSpc>
                <a:spcPct val="120000"/>
              </a:lnSpc>
              <a:buAutoNum type="arabicPeriod"/>
            </a:pPr>
            <a:endParaRPr lang="en-GB" sz="1400" b="0" i="0" dirty="0">
              <a:solidFill>
                <a:schemeClr val="accent5">
                  <a:lumMod val="10000"/>
                </a:schemeClr>
              </a:solidFill>
              <a:effectLst/>
            </a:endParaRPr>
          </a:p>
          <a:p>
            <a:pPr>
              <a:lnSpc>
                <a:spcPct val="120000"/>
              </a:lnSpc>
            </a:pPr>
            <a:r>
              <a:rPr lang="en-GB" sz="1400" b="0" i="0" dirty="0">
                <a:solidFill>
                  <a:schemeClr val="accent5">
                    <a:lumMod val="10000"/>
                  </a:schemeClr>
                </a:solidFill>
                <a:effectLst/>
              </a:rPr>
              <a:t>The password reset program should also make the user input their new password twice so that the computer knows that the user has not made any mistakes when typing their new password.</a:t>
            </a:r>
          </a:p>
          <a:p>
            <a:pPr>
              <a:lnSpc>
                <a:spcPct val="120000"/>
              </a:lnSpc>
            </a:pPr>
            <a:endParaRPr lang="en-GB" sz="1400" dirty="0">
              <a:solidFill>
                <a:schemeClr val="accent5">
                  <a:lumMod val="10000"/>
                </a:schemeClr>
              </a:solidFill>
            </a:endParaRPr>
          </a:p>
          <a:p>
            <a:pPr>
              <a:lnSpc>
                <a:spcPct val="120000"/>
              </a:lnSpc>
            </a:pPr>
            <a:r>
              <a:rPr lang="en-GB" sz="1400" b="0" i="0" dirty="0">
                <a:solidFill>
                  <a:schemeClr val="accent5">
                    <a:lumMod val="10000"/>
                  </a:schemeClr>
                </a:solidFill>
                <a:effectLst/>
              </a:rPr>
              <a:t>Extensions: </a:t>
            </a:r>
          </a:p>
          <a:p>
            <a:pPr marL="342900" indent="-342900">
              <a:lnSpc>
                <a:spcPct val="120000"/>
              </a:lnSpc>
              <a:buAutoNum type="arabicPeriod"/>
            </a:pPr>
            <a:r>
              <a:rPr lang="en-GB" sz="1400" b="0" i="0" dirty="0">
                <a:solidFill>
                  <a:schemeClr val="accent5">
                    <a:lumMod val="10000"/>
                  </a:schemeClr>
                </a:solidFill>
                <a:effectLst/>
              </a:rPr>
              <a:t>Make some sort of algorithm to suggest how strong the password is (Weak, Medium, Strong) depending on length, whether or not the password has special characters in etc</a:t>
            </a:r>
          </a:p>
          <a:p>
            <a:pPr marL="342900" indent="-342900">
              <a:lnSpc>
                <a:spcPct val="120000"/>
              </a:lnSpc>
              <a:buAutoNum type="arabicPeriod"/>
            </a:pPr>
            <a:r>
              <a:rPr lang="en-GB" sz="1400" b="0" i="0" dirty="0">
                <a:solidFill>
                  <a:schemeClr val="accent5">
                    <a:lumMod val="10000"/>
                  </a:schemeClr>
                </a:solidFill>
                <a:effectLst/>
              </a:rPr>
              <a:t>Let the user input their username. The program should go to a text file with a list of usernames and old passwords, and the program should only let you change your password if you input your old password.</a:t>
            </a:r>
          </a:p>
          <a:p>
            <a:pPr>
              <a:lnSpc>
                <a:spcPct val="120000"/>
              </a:lnSpc>
            </a:pPr>
            <a:endParaRPr lang="en-GB" sz="1300" dirty="0">
              <a:solidFill>
                <a:schemeClr val="accent5">
                  <a:lumMod val="10000"/>
                </a:schemeClr>
              </a:solidFill>
            </a:endParaRPr>
          </a:p>
        </p:txBody>
      </p:sp>
    </p:spTree>
    <p:extLst>
      <p:ext uri="{BB962C8B-B14F-4D97-AF65-F5344CB8AC3E}">
        <p14:creationId xmlns:p14="http://schemas.microsoft.com/office/powerpoint/2010/main" val="39760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10</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Check if palindrome</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11244503" cy="1091966"/>
          </a:xfrm>
          <a:prstGeom prst="rect">
            <a:avLst/>
          </a:prstGeom>
          <a:noFill/>
          <a:ln>
            <a:solidFill>
              <a:schemeClr val="tx1"/>
            </a:solidFill>
          </a:ln>
        </p:spPr>
        <p:txBody>
          <a:bodyPr wrap="square" rtlCol="0">
            <a:spAutoFit/>
          </a:bodyPr>
          <a:lstStyle/>
          <a:p>
            <a:pPr>
              <a:lnSpc>
                <a:spcPct val="120000"/>
              </a:lnSpc>
            </a:pPr>
            <a:endParaRPr lang="en-GB" sz="1400" b="0" i="0" dirty="0">
              <a:solidFill>
                <a:schemeClr val="accent5">
                  <a:lumMod val="10000"/>
                </a:schemeClr>
              </a:solidFill>
              <a:effectLst/>
            </a:endParaRPr>
          </a:p>
          <a:p>
            <a:pPr>
              <a:lnSpc>
                <a:spcPct val="120000"/>
              </a:lnSpc>
            </a:pPr>
            <a:r>
              <a:rPr lang="en-GB" sz="1400" b="0" i="0" dirty="0">
                <a:solidFill>
                  <a:schemeClr val="accent5">
                    <a:lumMod val="10000"/>
                  </a:schemeClr>
                </a:solidFill>
                <a:effectLst/>
              </a:rPr>
              <a:t>Write a program that will check if the string entered by the user is a palindrome. A palindrome is a word that reads the same forwards as it does backwards like “</a:t>
            </a:r>
            <a:r>
              <a:rPr lang="en-GB" sz="1400" b="0" i="0" dirty="0" err="1">
                <a:solidFill>
                  <a:schemeClr val="accent5">
                    <a:lumMod val="10000"/>
                  </a:schemeClr>
                </a:solidFill>
                <a:effectLst/>
              </a:rPr>
              <a:t>racecar</a:t>
            </a:r>
            <a:r>
              <a:rPr lang="en-GB" sz="1400" b="0" i="0" dirty="0">
                <a:solidFill>
                  <a:schemeClr val="accent5">
                    <a:lumMod val="10000"/>
                  </a:schemeClr>
                </a:solidFill>
                <a:effectLst/>
              </a:rPr>
              <a:t>”.</a:t>
            </a:r>
          </a:p>
          <a:p>
            <a:pPr>
              <a:lnSpc>
                <a:spcPct val="120000"/>
              </a:lnSpc>
            </a:pPr>
            <a:endParaRPr lang="en-GB" sz="1300" dirty="0">
              <a:solidFill>
                <a:schemeClr val="accent5">
                  <a:lumMod val="10000"/>
                </a:schemeClr>
              </a:solidFill>
            </a:endParaRPr>
          </a:p>
        </p:txBody>
      </p:sp>
    </p:spTree>
    <p:extLst>
      <p:ext uri="{BB962C8B-B14F-4D97-AF65-F5344CB8AC3E}">
        <p14:creationId xmlns:p14="http://schemas.microsoft.com/office/powerpoint/2010/main" val="98786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11</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Change return program</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11244503" cy="2917722"/>
          </a:xfrm>
          <a:prstGeom prst="rect">
            <a:avLst/>
          </a:prstGeom>
          <a:noFill/>
          <a:ln>
            <a:solidFill>
              <a:schemeClr val="tx1"/>
            </a:solidFill>
          </a:ln>
        </p:spPr>
        <p:txBody>
          <a:bodyPr wrap="square" rtlCol="0">
            <a:spAutoFit/>
          </a:bodyPr>
          <a:lstStyle/>
          <a:p>
            <a:pPr>
              <a:lnSpc>
                <a:spcPct val="120000"/>
              </a:lnSpc>
            </a:pPr>
            <a:endParaRPr lang="en-GB" sz="1400" b="0" i="0" dirty="0">
              <a:solidFill>
                <a:schemeClr val="accent5">
                  <a:lumMod val="10000"/>
                </a:schemeClr>
              </a:solidFill>
              <a:effectLst/>
              <a:latin typeface="Arial" panose="020B0604020202020204" pitchFamily="34" charset="0"/>
            </a:endParaRPr>
          </a:p>
          <a:p>
            <a:pPr>
              <a:lnSpc>
                <a:spcPct val="120000"/>
              </a:lnSpc>
            </a:pPr>
            <a:r>
              <a:rPr lang="en-GB" sz="1400" b="0" i="0" dirty="0">
                <a:solidFill>
                  <a:schemeClr val="accent5">
                    <a:lumMod val="10000"/>
                  </a:schemeClr>
                </a:solidFill>
                <a:effectLst/>
              </a:rPr>
              <a:t>The user enters a cost and then the amount of money given. You should write a program that works out what denominations of change should be given in pounds, 50p, 20p, 10p etc.</a:t>
            </a:r>
          </a:p>
          <a:p>
            <a:pPr>
              <a:lnSpc>
                <a:spcPct val="120000"/>
              </a:lnSpc>
            </a:pPr>
            <a:endParaRPr lang="en-GB" sz="1400" dirty="0">
              <a:solidFill>
                <a:schemeClr val="accent5">
                  <a:lumMod val="10000"/>
                </a:schemeClr>
              </a:solidFill>
            </a:endParaRPr>
          </a:p>
          <a:p>
            <a:pPr>
              <a:lnSpc>
                <a:spcPct val="120000"/>
              </a:lnSpc>
            </a:pPr>
            <a:r>
              <a:rPr lang="en-GB" sz="1400" b="0" i="0" dirty="0">
                <a:solidFill>
                  <a:schemeClr val="accent5">
                    <a:lumMod val="10000"/>
                  </a:schemeClr>
                </a:solidFill>
                <a:effectLst/>
              </a:rPr>
              <a:t>Extensions: </a:t>
            </a:r>
          </a:p>
          <a:p>
            <a:pPr>
              <a:lnSpc>
                <a:spcPct val="120000"/>
              </a:lnSpc>
            </a:pPr>
            <a:endParaRPr lang="en-GB" sz="1400" dirty="0">
              <a:solidFill>
                <a:schemeClr val="accent5">
                  <a:lumMod val="10000"/>
                </a:schemeClr>
              </a:solidFill>
            </a:endParaRPr>
          </a:p>
          <a:p>
            <a:pPr marL="342900" indent="-342900">
              <a:lnSpc>
                <a:spcPct val="120000"/>
              </a:lnSpc>
              <a:buAutoNum type="arabicPeriod"/>
            </a:pPr>
            <a:r>
              <a:rPr lang="en-GB" sz="1400" b="0" i="0" dirty="0">
                <a:solidFill>
                  <a:schemeClr val="accent5">
                    <a:lumMod val="10000"/>
                  </a:schemeClr>
                </a:solidFill>
                <a:effectLst/>
              </a:rPr>
              <a:t>The program will figure out the change for the American currency and the number of quarters, dimes, nickels, pennies needed for the change</a:t>
            </a:r>
          </a:p>
          <a:p>
            <a:pPr marL="342900" indent="-342900">
              <a:lnSpc>
                <a:spcPct val="120000"/>
              </a:lnSpc>
              <a:buAutoNum type="arabicPeriod"/>
            </a:pPr>
            <a:r>
              <a:rPr lang="en-GB" sz="1400" b="0" i="0" dirty="0">
                <a:solidFill>
                  <a:schemeClr val="accent5">
                    <a:lumMod val="10000"/>
                  </a:schemeClr>
                </a:solidFill>
                <a:effectLst/>
              </a:rPr>
              <a:t>Make an automatic testing part of your program where it automatically generates a random price and an amount that you give the cashier. It then works out what change to give, and then tests that your program works by adding the change back onto the price of the item to prove your program works. It should flag an error if there are problems.</a:t>
            </a:r>
          </a:p>
          <a:p>
            <a:pPr>
              <a:lnSpc>
                <a:spcPct val="120000"/>
              </a:lnSpc>
            </a:pPr>
            <a:endParaRPr lang="en-GB" sz="1300" dirty="0">
              <a:solidFill>
                <a:schemeClr val="accent5">
                  <a:lumMod val="10000"/>
                </a:schemeClr>
              </a:solidFill>
            </a:endParaRPr>
          </a:p>
        </p:txBody>
      </p:sp>
    </p:spTree>
    <p:extLst>
      <p:ext uri="{BB962C8B-B14F-4D97-AF65-F5344CB8AC3E}">
        <p14:creationId xmlns:p14="http://schemas.microsoft.com/office/powerpoint/2010/main" val="131032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12</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Binary / hexadecimal / decimal</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11244503" cy="2653868"/>
          </a:xfrm>
          <a:prstGeom prst="rect">
            <a:avLst/>
          </a:prstGeom>
          <a:noFill/>
          <a:ln>
            <a:solidFill>
              <a:schemeClr val="tx1"/>
            </a:solidFill>
          </a:ln>
        </p:spPr>
        <p:txBody>
          <a:bodyPr wrap="square" rtlCol="0">
            <a:spAutoFit/>
          </a:bodyPr>
          <a:lstStyle/>
          <a:p>
            <a:pPr>
              <a:lnSpc>
                <a:spcPct val="120000"/>
              </a:lnSpc>
            </a:pPr>
            <a:endParaRPr lang="en-GB" sz="1400" b="0" i="0" dirty="0">
              <a:solidFill>
                <a:schemeClr val="accent5">
                  <a:lumMod val="10000"/>
                </a:schemeClr>
              </a:solidFill>
              <a:effectLst/>
            </a:endParaRPr>
          </a:p>
          <a:p>
            <a:pPr>
              <a:lnSpc>
                <a:spcPct val="120000"/>
              </a:lnSpc>
            </a:pPr>
            <a:r>
              <a:rPr lang="en-GB" sz="1400" b="0" i="0" dirty="0">
                <a:solidFill>
                  <a:schemeClr val="accent5">
                    <a:lumMod val="10000"/>
                  </a:schemeClr>
                </a:solidFill>
                <a:effectLst/>
              </a:rPr>
              <a:t>Create a program which will present a menu offering the user the following options:</a:t>
            </a:r>
          </a:p>
          <a:p>
            <a:pPr>
              <a:lnSpc>
                <a:spcPct val="120000"/>
              </a:lnSpc>
            </a:pPr>
            <a:endParaRPr lang="en-GB" sz="1400" b="0" i="0" dirty="0">
              <a:solidFill>
                <a:schemeClr val="accent5">
                  <a:lumMod val="10000"/>
                </a:schemeClr>
              </a:solidFill>
              <a:effectLst/>
            </a:endParaRPr>
          </a:p>
          <a:p>
            <a:pPr marL="342900" indent="-342900">
              <a:lnSpc>
                <a:spcPct val="120000"/>
              </a:lnSpc>
              <a:buAutoNum type="arabicPeriod"/>
            </a:pPr>
            <a:r>
              <a:rPr lang="en-GB" sz="1400" dirty="0">
                <a:solidFill>
                  <a:schemeClr val="accent5">
                    <a:lumMod val="10000"/>
                  </a:schemeClr>
                </a:solidFill>
              </a:rPr>
              <a:t>C</a:t>
            </a:r>
            <a:r>
              <a:rPr lang="en-GB" sz="1400" b="0" i="0" dirty="0">
                <a:solidFill>
                  <a:schemeClr val="accent5">
                    <a:lumMod val="10000"/>
                  </a:schemeClr>
                </a:solidFill>
                <a:effectLst/>
              </a:rPr>
              <a:t>onvert an input decimal num</a:t>
            </a:r>
            <a:r>
              <a:rPr lang="en-GB" sz="1400" dirty="0">
                <a:solidFill>
                  <a:schemeClr val="accent5">
                    <a:lumMod val="10000"/>
                  </a:schemeClr>
                </a:solidFill>
              </a:rPr>
              <a:t>ber</a:t>
            </a:r>
            <a:r>
              <a:rPr lang="en-GB" sz="1400" b="0" i="0" dirty="0">
                <a:solidFill>
                  <a:schemeClr val="accent5">
                    <a:lumMod val="10000"/>
                  </a:schemeClr>
                </a:solidFill>
                <a:effectLst/>
              </a:rPr>
              <a:t> (up to 255) to its 8-bit binary equivalent</a:t>
            </a:r>
          </a:p>
          <a:p>
            <a:pPr marL="342900" indent="-342900">
              <a:lnSpc>
                <a:spcPct val="120000"/>
              </a:lnSpc>
              <a:buAutoNum type="arabicPeriod"/>
            </a:pPr>
            <a:r>
              <a:rPr lang="en-GB" sz="1400" dirty="0">
                <a:solidFill>
                  <a:schemeClr val="accent5">
                    <a:lumMod val="10000"/>
                  </a:schemeClr>
                </a:solidFill>
              </a:rPr>
              <a:t>Convert an input binary number (8-bit) to its decimal equivalent</a:t>
            </a:r>
          </a:p>
          <a:p>
            <a:pPr marL="342900" indent="-342900">
              <a:lnSpc>
                <a:spcPct val="120000"/>
              </a:lnSpc>
              <a:buAutoNum type="arabicPeriod"/>
            </a:pPr>
            <a:r>
              <a:rPr lang="en-GB" sz="1400" b="0" i="0" dirty="0">
                <a:solidFill>
                  <a:schemeClr val="accent5">
                    <a:lumMod val="10000"/>
                  </a:schemeClr>
                </a:solidFill>
                <a:effectLst/>
              </a:rPr>
              <a:t>Convert an input decimal number </a:t>
            </a:r>
            <a:r>
              <a:rPr lang="en-GB" sz="1400" dirty="0">
                <a:solidFill>
                  <a:schemeClr val="accent5">
                    <a:lumMod val="10000"/>
                  </a:schemeClr>
                </a:solidFill>
              </a:rPr>
              <a:t>(up to 255) to its hexadecimal equivalent</a:t>
            </a:r>
          </a:p>
          <a:p>
            <a:pPr marL="342900" indent="-342900">
              <a:lnSpc>
                <a:spcPct val="120000"/>
              </a:lnSpc>
              <a:buAutoNum type="arabicPeriod"/>
            </a:pPr>
            <a:r>
              <a:rPr lang="en-GB" sz="1400" b="0" i="0" dirty="0">
                <a:solidFill>
                  <a:schemeClr val="accent5">
                    <a:lumMod val="10000"/>
                  </a:schemeClr>
                </a:solidFill>
                <a:effectLst/>
              </a:rPr>
              <a:t>Convert an input hexadecimal number (2 digits) to its decimal equivalent</a:t>
            </a:r>
          </a:p>
          <a:p>
            <a:pPr marL="342900" indent="-342900">
              <a:lnSpc>
                <a:spcPct val="120000"/>
              </a:lnSpc>
              <a:buAutoNum type="arabicPeriod"/>
            </a:pPr>
            <a:r>
              <a:rPr lang="en-GB" sz="1400" dirty="0">
                <a:solidFill>
                  <a:schemeClr val="accent5">
                    <a:lumMod val="10000"/>
                  </a:schemeClr>
                </a:solidFill>
              </a:rPr>
              <a:t>Convert an input binary number (8-bit) to its hexadecimal equivalent</a:t>
            </a:r>
          </a:p>
          <a:p>
            <a:pPr marL="342900" indent="-342900">
              <a:lnSpc>
                <a:spcPct val="120000"/>
              </a:lnSpc>
              <a:buFontTx/>
              <a:buAutoNum type="arabicPeriod"/>
            </a:pPr>
            <a:r>
              <a:rPr lang="en-GB" sz="1400" b="0" i="0" dirty="0">
                <a:solidFill>
                  <a:schemeClr val="accent5">
                    <a:lumMod val="10000"/>
                  </a:schemeClr>
                </a:solidFill>
                <a:effectLst/>
              </a:rPr>
              <a:t>Convert an input hexadecimal number (2 digits) to its binary equivalent</a:t>
            </a:r>
          </a:p>
          <a:p>
            <a:pPr>
              <a:lnSpc>
                <a:spcPct val="120000"/>
              </a:lnSpc>
            </a:pPr>
            <a:endParaRPr lang="en-GB" sz="1400" dirty="0">
              <a:solidFill>
                <a:schemeClr val="accent5">
                  <a:lumMod val="10000"/>
                </a:schemeClr>
              </a:solidFill>
              <a:latin typeface="Arial" panose="020B0604020202020204" pitchFamily="34" charset="0"/>
            </a:endParaRPr>
          </a:p>
        </p:txBody>
      </p:sp>
    </p:spTree>
    <p:extLst>
      <p:ext uri="{BB962C8B-B14F-4D97-AF65-F5344CB8AC3E}">
        <p14:creationId xmlns:p14="http://schemas.microsoft.com/office/powerpoint/2010/main" val="222410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13</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Fruit machine</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11244503" cy="1902059"/>
          </a:xfrm>
          <a:prstGeom prst="rect">
            <a:avLst/>
          </a:prstGeom>
          <a:noFill/>
          <a:ln>
            <a:solidFill>
              <a:schemeClr val="tx1"/>
            </a:solidFill>
          </a:ln>
        </p:spPr>
        <p:txBody>
          <a:bodyPr wrap="square" rtlCol="0">
            <a:spAutoFit/>
          </a:bodyPr>
          <a:lstStyle/>
          <a:p>
            <a:pPr>
              <a:lnSpc>
                <a:spcPct val="120000"/>
              </a:lnSpc>
            </a:pPr>
            <a:endParaRPr lang="en-GB" sz="1400" b="0" i="0" dirty="0">
              <a:solidFill>
                <a:schemeClr val="accent5">
                  <a:lumMod val="10000"/>
                </a:schemeClr>
              </a:solidFill>
              <a:effectLst/>
            </a:endParaRPr>
          </a:p>
          <a:p>
            <a:pPr>
              <a:lnSpc>
                <a:spcPct val="120000"/>
              </a:lnSpc>
            </a:pPr>
            <a:r>
              <a:rPr lang="en-GB" sz="1400" dirty="0">
                <a:solidFill>
                  <a:srgbClr val="000000"/>
                </a:solidFill>
              </a:rPr>
              <a:t>Write a program to simulate a Fruit Machine that displays three symbols at random from Cherry, Bell, Lemon, Orange, Star, Skull. </a:t>
            </a:r>
          </a:p>
          <a:p>
            <a:pPr>
              <a:lnSpc>
                <a:spcPct val="120000"/>
              </a:lnSpc>
            </a:pPr>
            <a:endParaRPr lang="en-GB" sz="1400" dirty="0">
              <a:solidFill>
                <a:srgbClr val="000000"/>
              </a:solidFill>
            </a:endParaRPr>
          </a:p>
          <a:p>
            <a:pPr>
              <a:lnSpc>
                <a:spcPct val="120000"/>
              </a:lnSpc>
            </a:pPr>
            <a:r>
              <a:rPr lang="en-GB" sz="1400" dirty="0">
                <a:solidFill>
                  <a:srgbClr val="000000"/>
                </a:solidFill>
              </a:rPr>
              <a:t>The player starts with £1 credit, with each go costing 20p. If the Fruit Machine “rolls” two of the same symbol, the user wins 50p. The player wins £1 for three of the same and £5 for 3 Bells. The player loses £1 if two skulls are rolled and all of his/her money if three skulls are rolled. The player can choose to quit with the winnings after each roll or keep playing until there is no money left.</a:t>
            </a:r>
          </a:p>
          <a:p>
            <a:pPr>
              <a:lnSpc>
                <a:spcPct val="120000"/>
              </a:lnSpc>
            </a:pPr>
            <a:endParaRPr lang="en-GB" sz="1400" dirty="0">
              <a:solidFill>
                <a:schemeClr val="accent5">
                  <a:lumMod val="10000"/>
                </a:schemeClr>
              </a:solidFill>
              <a:latin typeface="Arial" panose="020B0604020202020204" pitchFamily="34" charset="0"/>
            </a:endParaRPr>
          </a:p>
        </p:txBody>
      </p:sp>
    </p:spTree>
    <p:extLst>
      <p:ext uri="{BB962C8B-B14F-4D97-AF65-F5344CB8AC3E}">
        <p14:creationId xmlns:p14="http://schemas.microsoft.com/office/powerpoint/2010/main" val="267728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14</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Arithmetic test</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11244503" cy="3453253"/>
          </a:xfrm>
          <a:prstGeom prst="rect">
            <a:avLst/>
          </a:prstGeom>
          <a:noFill/>
          <a:ln>
            <a:solidFill>
              <a:schemeClr val="tx1"/>
            </a:solidFill>
          </a:ln>
        </p:spPr>
        <p:txBody>
          <a:bodyPr wrap="square" rtlCol="0">
            <a:spAutoFit/>
          </a:bodyPr>
          <a:lstStyle/>
          <a:p>
            <a:pPr>
              <a:lnSpc>
                <a:spcPct val="120000"/>
              </a:lnSpc>
            </a:pPr>
            <a:endParaRPr lang="en-GB" sz="1400" b="0" i="0" dirty="0">
              <a:solidFill>
                <a:schemeClr val="accent5">
                  <a:lumMod val="10000"/>
                </a:schemeClr>
              </a:solidFill>
              <a:effectLst/>
            </a:endParaRPr>
          </a:p>
          <a:p>
            <a:pPr>
              <a:lnSpc>
                <a:spcPct val="120000"/>
              </a:lnSpc>
            </a:pPr>
            <a:r>
              <a:rPr lang="en-GB" sz="1400" dirty="0">
                <a:solidFill>
                  <a:srgbClr val="000000"/>
                </a:solidFill>
              </a:rPr>
              <a:t>A primary school teacher wants a computer program to test the basic arithmetic skills of her students. Generate random questions (2 numbers only) consisting of addition, subtraction, multiplication and division.</a:t>
            </a:r>
          </a:p>
          <a:p>
            <a:pPr>
              <a:lnSpc>
                <a:spcPct val="120000"/>
              </a:lnSpc>
            </a:pPr>
            <a:endParaRPr lang="en-GB" sz="1400" dirty="0">
              <a:solidFill>
                <a:srgbClr val="000000"/>
              </a:solidFill>
            </a:endParaRPr>
          </a:p>
          <a:p>
            <a:pPr>
              <a:lnSpc>
                <a:spcPct val="120000"/>
              </a:lnSpc>
            </a:pPr>
            <a:r>
              <a:rPr lang="en-GB" sz="1400" dirty="0">
                <a:solidFill>
                  <a:srgbClr val="000000"/>
                </a:solidFill>
              </a:rPr>
              <a:t>The system should ask the student’s name and then ask ten questions. The program should feed back if the answers are correct or not, and then generate a final score at the end.</a:t>
            </a:r>
          </a:p>
          <a:p>
            <a:pPr>
              <a:lnSpc>
                <a:spcPct val="120000"/>
              </a:lnSpc>
            </a:pPr>
            <a:endParaRPr lang="en-GB" sz="1400" dirty="0">
              <a:solidFill>
                <a:srgbClr val="000000"/>
              </a:solidFill>
            </a:endParaRPr>
          </a:p>
          <a:p>
            <a:pPr>
              <a:lnSpc>
                <a:spcPct val="120000"/>
              </a:lnSpc>
            </a:pPr>
            <a:r>
              <a:rPr lang="en-GB" sz="1400" dirty="0">
                <a:solidFill>
                  <a:srgbClr val="000000"/>
                </a:solidFill>
              </a:rPr>
              <a:t>Extensions: </a:t>
            </a:r>
          </a:p>
          <a:p>
            <a:pPr marL="342900" indent="-342900">
              <a:lnSpc>
                <a:spcPct val="120000"/>
              </a:lnSpc>
              <a:buAutoNum type="arabicPeriod"/>
            </a:pPr>
            <a:r>
              <a:rPr lang="en-GB" sz="1400" dirty="0">
                <a:solidFill>
                  <a:srgbClr val="000000"/>
                </a:solidFill>
              </a:rPr>
              <a:t>Extend your program so that it stores the results somewhere. The teacher has three classes, so you need to enable the program to distinguish between them.</a:t>
            </a:r>
          </a:p>
          <a:p>
            <a:pPr marL="342900" indent="-342900">
              <a:lnSpc>
                <a:spcPct val="120000"/>
              </a:lnSpc>
              <a:buAutoNum type="arabicPeriod"/>
            </a:pPr>
            <a:r>
              <a:rPr lang="en-GB" sz="1400" dirty="0">
                <a:solidFill>
                  <a:srgbClr val="000000"/>
                </a:solidFill>
              </a:rPr>
              <a:t>The teacher wants to be able to log student performance in these tests. The teacher would like the program to store the last three scores for each student and to be able to output the results in alphabetical order with the student’s highest score first out of the three.</a:t>
            </a:r>
          </a:p>
          <a:p>
            <a:pPr>
              <a:lnSpc>
                <a:spcPct val="120000"/>
              </a:lnSpc>
            </a:pPr>
            <a:endParaRPr lang="en-GB" sz="1400" dirty="0">
              <a:solidFill>
                <a:schemeClr val="accent5">
                  <a:lumMod val="10000"/>
                </a:schemeClr>
              </a:solidFill>
              <a:latin typeface="Arial" panose="020B0604020202020204" pitchFamily="34" charset="0"/>
            </a:endParaRPr>
          </a:p>
        </p:txBody>
      </p:sp>
    </p:spTree>
    <p:extLst>
      <p:ext uri="{BB962C8B-B14F-4D97-AF65-F5344CB8AC3E}">
        <p14:creationId xmlns:p14="http://schemas.microsoft.com/office/powerpoint/2010/main" val="1558356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15</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Fibonacci sequence</a:t>
            </a:r>
          </a:p>
        </p:txBody>
      </p:sp>
      <p:sp>
        <p:nvSpPr>
          <p:cNvPr id="8" name="TextBox 7">
            <a:extLst>
              <a:ext uri="{FF2B5EF4-FFF2-40B4-BE49-F238E27FC236}">
                <a16:creationId xmlns:a16="http://schemas.microsoft.com/office/drawing/2014/main" id="{1E81BE2F-8A12-4791-8E94-3FC74D79664B}"/>
              </a:ext>
            </a:extLst>
          </p:cNvPr>
          <p:cNvSpPr txBox="1"/>
          <p:nvPr/>
        </p:nvSpPr>
        <p:spPr>
          <a:xfrm>
            <a:off x="473748" y="951614"/>
            <a:ext cx="11244503" cy="4980659"/>
          </a:xfrm>
          <a:prstGeom prst="rect">
            <a:avLst/>
          </a:prstGeom>
          <a:noFill/>
          <a:ln>
            <a:solidFill>
              <a:schemeClr val="tx1"/>
            </a:solidFill>
          </a:ln>
        </p:spPr>
        <p:txBody>
          <a:bodyPr wrap="square" rtlCol="0">
            <a:spAutoFit/>
          </a:bodyPr>
          <a:lstStyle/>
          <a:p>
            <a:pPr>
              <a:lnSpc>
                <a:spcPct val="120000"/>
              </a:lnSpc>
            </a:pPr>
            <a:endParaRPr lang="en-GB" sz="1400" b="0" i="0" dirty="0">
              <a:solidFill>
                <a:srgbClr val="000000"/>
              </a:solidFill>
              <a:effectLst/>
            </a:endParaRPr>
          </a:p>
          <a:p>
            <a:pPr>
              <a:lnSpc>
                <a:spcPct val="120000"/>
              </a:lnSpc>
            </a:pPr>
            <a:r>
              <a:rPr lang="en-GB" sz="1400" dirty="0">
                <a:solidFill>
                  <a:srgbClr val="000000"/>
                </a:solidFill>
              </a:rPr>
              <a:t>The Fibonacci sequence is defined by the recurrence relation:</a:t>
            </a:r>
          </a:p>
          <a:p>
            <a:pPr>
              <a:lnSpc>
                <a:spcPct val="120000"/>
              </a:lnSpc>
            </a:pPr>
            <a:r>
              <a:rPr lang="en-GB" sz="1400" dirty="0" err="1">
                <a:solidFill>
                  <a:srgbClr val="000000"/>
                </a:solidFill>
              </a:rPr>
              <a:t>Fn</a:t>
            </a:r>
            <a:r>
              <a:rPr lang="en-GB" sz="1400" dirty="0">
                <a:solidFill>
                  <a:srgbClr val="000000"/>
                </a:solidFill>
              </a:rPr>
              <a:t> = Fn−1 + Fn−2, where F1 = 1 and F2 = 1.</a:t>
            </a:r>
          </a:p>
          <a:p>
            <a:pPr>
              <a:lnSpc>
                <a:spcPct val="120000"/>
              </a:lnSpc>
            </a:pPr>
            <a:r>
              <a:rPr lang="en-GB" sz="1400" dirty="0">
                <a:solidFill>
                  <a:srgbClr val="000000"/>
                </a:solidFill>
              </a:rPr>
              <a:t>Hence the first 12 terms will be:</a:t>
            </a:r>
          </a:p>
          <a:p>
            <a:pPr marL="285750" indent="-285750">
              <a:lnSpc>
                <a:spcPct val="120000"/>
              </a:lnSpc>
              <a:buFont typeface="Arial" panose="020B0604020202020204" pitchFamily="34" charset="0"/>
              <a:buChar char="•"/>
            </a:pPr>
            <a:r>
              <a:rPr lang="en-GB" sz="1400" dirty="0">
                <a:solidFill>
                  <a:srgbClr val="000000"/>
                </a:solidFill>
              </a:rPr>
              <a:t>F1 = 1</a:t>
            </a:r>
          </a:p>
          <a:p>
            <a:pPr marL="285750" indent="-285750">
              <a:lnSpc>
                <a:spcPct val="120000"/>
              </a:lnSpc>
              <a:buFont typeface="Arial" panose="020B0604020202020204" pitchFamily="34" charset="0"/>
              <a:buChar char="•"/>
            </a:pPr>
            <a:r>
              <a:rPr lang="en-GB" sz="1400" dirty="0">
                <a:solidFill>
                  <a:srgbClr val="000000"/>
                </a:solidFill>
              </a:rPr>
              <a:t>F2 = 1</a:t>
            </a:r>
          </a:p>
          <a:p>
            <a:pPr marL="285750" indent="-285750">
              <a:lnSpc>
                <a:spcPct val="120000"/>
              </a:lnSpc>
              <a:buFont typeface="Arial" panose="020B0604020202020204" pitchFamily="34" charset="0"/>
              <a:buChar char="•"/>
            </a:pPr>
            <a:r>
              <a:rPr lang="en-GB" sz="1400" dirty="0">
                <a:solidFill>
                  <a:srgbClr val="000000"/>
                </a:solidFill>
              </a:rPr>
              <a:t>F3 = 2</a:t>
            </a:r>
          </a:p>
          <a:p>
            <a:pPr marL="285750" indent="-285750">
              <a:lnSpc>
                <a:spcPct val="120000"/>
              </a:lnSpc>
              <a:buFont typeface="Arial" panose="020B0604020202020204" pitchFamily="34" charset="0"/>
              <a:buChar char="•"/>
            </a:pPr>
            <a:r>
              <a:rPr lang="en-GB" sz="1400" dirty="0">
                <a:solidFill>
                  <a:srgbClr val="000000"/>
                </a:solidFill>
              </a:rPr>
              <a:t>F4 = 3</a:t>
            </a:r>
          </a:p>
          <a:p>
            <a:pPr marL="285750" indent="-285750">
              <a:lnSpc>
                <a:spcPct val="120000"/>
              </a:lnSpc>
              <a:buFont typeface="Arial" panose="020B0604020202020204" pitchFamily="34" charset="0"/>
              <a:buChar char="•"/>
            </a:pPr>
            <a:r>
              <a:rPr lang="en-GB" sz="1400" dirty="0">
                <a:solidFill>
                  <a:srgbClr val="000000"/>
                </a:solidFill>
              </a:rPr>
              <a:t>F5 = 5</a:t>
            </a:r>
          </a:p>
          <a:p>
            <a:pPr marL="285750" indent="-285750">
              <a:lnSpc>
                <a:spcPct val="120000"/>
              </a:lnSpc>
              <a:buFont typeface="Arial" panose="020B0604020202020204" pitchFamily="34" charset="0"/>
              <a:buChar char="•"/>
            </a:pPr>
            <a:r>
              <a:rPr lang="en-GB" sz="1400" dirty="0">
                <a:solidFill>
                  <a:srgbClr val="000000"/>
                </a:solidFill>
              </a:rPr>
              <a:t>F6 = 8</a:t>
            </a:r>
          </a:p>
          <a:p>
            <a:pPr marL="285750" indent="-285750">
              <a:lnSpc>
                <a:spcPct val="120000"/>
              </a:lnSpc>
              <a:buFont typeface="Arial" panose="020B0604020202020204" pitchFamily="34" charset="0"/>
              <a:buChar char="•"/>
            </a:pPr>
            <a:r>
              <a:rPr lang="en-GB" sz="1400" dirty="0">
                <a:solidFill>
                  <a:srgbClr val="000000"/>
                </a:solidFill>
              </a:rPr>
              <a:t>F7 = 13</a:t>
            </a:r>
          </a:p>
          <a:p>
            <a:pPr marL="285750" indent="-285750">
              <a:lnSpc>
                <a:spcPct val="120000"/>
              </a:lnSpc>
              <a:buFont typeface="Arial" panose="020B0604020202020204" pitchFamily="34" charset="0"/>
              <a:buChar char="•"/>
            </a:pPr>
            <a:r>
              <a:rPr lang="en-GB" sz="1400" dirty="0">
                <a:solidFill>
                  <a:srgbClr val="000000"/>
                </a:solidFill>
              </a:rPr>
              <a:t>F8 = 21</a:t>
            </a:r>
          </a:p>
          <a:p>
            <a:pPr marL="285750" indent="-285750">
              <a:lnSpc>
                <a:spcPct val="120000"/>
              </a:lnSpc>
              <a:buFont typeface="Arial" panose="020B0604020202020204" pitchFamily="34" charset="0"/>
              <a:buChar char="•"/>
            </a:pPr>
            <a:r>
              <a:rPr lang="en-GB" sz="1400" dirty="0">
                <a:solidFill>
                  <a:srgbClr val="000000"/>
                </a:solidFill>
              </a:rPr>
              <a:t>F9 = 34</a:t>
            </a:r>
          </a:p>
          <a:p>
            <a:pPr marL="285750" indent="-285750">
              <a:lnSpc>
                <a:spcPct val="120000"/>
              </a:lnSpc>
              <a:buFont typeface="Arial" panose="020B0604020202020204" pitchFamily="34" charset="0"/>
              <a:buChar char="•"/>
            </a:pPr>
            <a:r>
              <a:rPr lang="en-GB" sz="1400" dirty="0">
                <a:solidFill>
                  <a:srgbClr val="000000"/>
                </a:solidFill>
              </a:rPr>
              <a:t>F10 = 55</a:t>
            </a:r>
          </a:p>
          <a:p>
            <a:pPr marL="285750" indent="-285750">
              <a:lnSpc>
                <a:spcPct val="120000"/>
              </a:lnSpc>
              <a:buFont typeface="Arial" panose="020B0604020202020204" pitchFamily="34" charset="0"/>
              <a:buChar char="•"/>
            </a:pPr>
            <a:r>
              <a:rPr lang="en-GB" sz="1400" dirty="0">
                <a:solidFill>
                  <a:srgbClr val="000000"/>
                </a:solidFill>
              </a:rPr>
              <a:t>F11 = 89</a:t>
            </a:r>
          </a:p>
          <a:p>
            <a:pPr marL="285750" indent="-285750">
              <a:lnSpc>
                <a:spcPct val="120000"/>
              </a:lnSpc>
              <a:buFont typeface="Arial" panose="020B0604020202020204" pitchFamily="34" charset="0"/>
              <a:buChar char="•"/>
            </a:pPr>
            <a:r>
              <a:rPr lang="en-GB" sz="1400" dirty="0">
                <a:solidFill>
                  <a:srgbClr val="000000"/>
                </a:solidFill>
              </a:rPr>
              <a:t>F12 = 144</a:t>
            </a:r>
          </a:p>
          <a:p>
            <a:pPr>
              <a:lnSpc>
                <a:spcPct val="120000"/>
              </a:lnSpc>
            </a:pPr>
            <a:r>
              <a:rPr lang="en-GB" sz="1400" dirty="0">
                <a:solidFill>
                  <a:srgbClr val="000000"/>
                </a:solidFill>
              </a:rPr>
              <a:t>The 12th term, F12, is the first term to contain three digits.</a:t>
            </a:r>
          </a:p>
          <a:p>
            <a:pPr>
              <a:lnSpc>
                <a:spcPct val="120000"/>
              </a:lnSpc>
            </a:pPr>
            <a:r>
              <a:rPr lang="en-GB" sz="1400" dirty="0">
                <a:solidFill>
                  <a:srgbClr val="000000"/>
                </a:solidFill>
              </a:rPr>
              <a:t>What is the index of the first term in the Fibonacci sequence to contain 1000 digits?</a:t>
            </a:r>
          </a:p>
          <a:p>
            <a:pPr>
              <a:lnSpc>
                <a:spcPct val="120000"/>
              </a:lnSpc>
            </a:pPr>
            <a:endParaRPr lang="en-GB" sz="1400" dirty="0">
              <a:solidFill>
                <a:schemeClr val="accent5">
                  <a:lumMod val="10000"/>
                </a:schemeClr>
              </a:solidFill>
              <a:latin typeface="Arial" panose="020B0604020202020204" pitchFamily="34" charset="0"/>
            </a:endParaRPr>
          </a:p>
        </p:txBody>
      </p:sp>
    </p:spTree>
    <p:extLst>
      <p:ext uri="{BB962C8B-B14F-4D97-AF65-F5344CB8AC3E}">
        <p14:creationId xmlns:p14="http://schemas.microsoft.com/office/powerpoint/2010/main" val="268425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0769655"/>
              </p:ext>
            </p:extLst>
          </p:nvPr>
        </p:nvGraphicFramePr>
        <p:xfrm>
          <a:off x="0" y="107461"/>
          <a:ext cx="12180300" cy="6596499"/>
        </p:xfrm>
        <a:graphic>
          <a:graphicData uri="http://schemas.openxmlformats.org/drawingml/2006/table">
            <a:tbl>
              <a:tblPr firstRow="1" bandRow="1">
                <a:tableStyleId>{5C22544A-7EE6-4342-B048-85BDC9FD1C3A}</a:tableStyleId>
              </a:tblPr>
              <a:tblGrid>
                <a:gridCol w="386269">
                  <a:extLst>
                    <a:ext uri="{9D8B030D-6E8A-4147-A177-3AD203B41FA5}">
                      <a16:colId xmlns:a16="http://schemas.microsoft.com/office/drawing/2014/main" val="3372372521"/>
                    </a:ext>
                  </a:extLst>
                </a:gridCol>
                <a:gridCol w="3027817">
                  <a:extLst>
                    <a:ext uri="{9D8B030D-6E8A-4147-A177-3AD203B41FA5}">
                      <a16:colId xmlns:a16="http://schemas.microsoft.com/office/drawing/2014/main" val="2077392922"/>
                    </a:ext>
                  </a:extLst>
                </a:gridCol>
                <a:gridCol w="2822718">
                  <a:extLst>
                    <a:ext uri="{9D8B030D-6E8A-4147-A177-3AD203B41FA5}">
                      <a16:colId xmlns:a16="http://schemas.microsoft.com/office/drawing/2014/main" val="3932849750"/>
                    </a:ext>
                  </a:extLst>
                </a:gridCol>
                <a:gridCol w="1852409">
                  <a:extLst>
                    <a:ext uri="{9D8B030D-6E8A-4147-A177-3AD203B41FA5}">
                      <a16:colId xmlns:a16="http://schemas.microsoft.com/office/drawing/2014/main" val="3835909388"/>
                    </a:ext>
                  </a:extLst>
                </a:gridCol>
                <a:gridCol w="1728470">
                  <a:extLst>
                    <a:ext uri="{9D8B030D-6E8A-4147-A177-3AD203B41FA5}">
                      <a16:colId xmlns:a16="http://schemas.microsoft.com/office/drawing/2014/main" val="3201027453"/>
                    </a:ext>
                  </a:extLst>
                </a:gridCol>
                <a:gridCol w="2362617">
                  <a:extLst>
                    <a:ext uri="{9D8B030D-6E8A-4147-A177-3AD203B41FA5}">
                      <a16:colId xmlns:a16="http://schemas.microsoft.com/office/drawing/2014/main" val="303662165"/>
                    </a:ext>
                  </a:extLst>
                </a:gridCol>
              </a:tblGrid>
              <a:tr h="616810">
                <a:tc gridSpan="6">
                  <a:txBody>
                    <a:bodyPr/>
                    <a:lstStyle/>
                    <a:p>
                      <a:pPr algn="ctr"/>
                      <a:r>
                        <a:rPr lang="en-GB" baseline="0" dirty="0">
                          <a:solidFill>
                            <a:schemeClr val="bg1"/>
                          </a:solidFill>
                        </a:rPr>
                        <a:t>Computer Science Bridging Portfolio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87438">
                <a:tc rowSpan="5">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556710">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rgbClr val="000000"/>
                          </a:solidFill>
                          <a:effectLst/>
                          <a:latin typeface="Bliss 2 Regular" panose="02000506030000020004" pitchFamily="50" charset="0"/>
                          <a:ea typeface="+mn-ea"/>
                          <a:cs typeface="+mn-cs"/>
                        </a:rPr>
                        <a:t> </a:t>
                      </a:r>
                      <a:endParaRPr lang="en-GB" sz="1000" dirty="0">
                        <a:solidFill>
                          <a:srgbClr val="000000"/>
                        </a:solidFill>
                        <a:latin typeface="Bliss 2 Regular" panose="02000506030000020004" pitchFamily="50" charset="0"/>
                      </a:endParaRPr>
                    </a:p>
                    <a:p>
                      <a:pPr lvl="0"/>
                      <a:r>
                        <a:rPr lang="en-US" sz="1000" b="0" u="none" kern="1200" baseline="0" dirty="0">
                          <a:solidFill>
                            <a:srgbClr val="000000"/>
                          </a:solidFill>
                          <a:effectLst/>
                          <a:latin typeface="Bliss 2 Regular"/>
                          <a:ea typeface="+mn-ea"/>
                          <a:cs typeface="+mn-cs"/>
                        </a:rPr>
                        <a:t>A free learning platform for A level computer science by browsing  different list of topics.</a:t>
                      </a:r>
                      <a:endParaRPr lang="en-GB" sz="1000" b="0" u="none" kern="1200" baseline="0" dirty="0">
                        <a:solidFill>
                          <a:srgbClr val="000000"/>
                        </a:solidFill>
                        <a:effectLst/>
                        <a:latin typeface="Bliss 2 Regular"/>
                        <a:ea typeface="+mn-ea"/>
                        <a:cs typeface="+mn-cs"/>
                      </a:endParaRPr>
                    </a:p>
                    <a:p>
                      <a:pPr lvl="0"/>
                      <a:endParaRPr lang="en-GB" sz="1000" b="1" kern="1200" dirty="0">
                        <a:solidFill>
                          <a:srgbClr val="000000"/>
                        </a:solidFill>
                        <a:effectLst/>
                        <a:latin typeface="Bliss 2 Regular" panose="02000506030000020004" pitchFamily="50" charset="0"/>
                        <a:ea typeface="+mn-ea"/>
                        <a:cs typeface="+mn-cs"/>
                      </a:endParaRPr>
                    </a:p>
                    <a:p>
                      <a:pPr lvl="0"/>
                      <a:r>
                        <a:rPr lang="en-GB" sz="1000" b="1" kern="1200" dirty="0">
                          <a:solidFill>
                            <a:srgbClr val="000000"/>
                          </a:solidFill>
                          <a:effectLst/>
                          <a:latin typeface="Bliss 2 Regular" panose="02000506030000020004" pitchFamily="50" charset="0"/>
                          <a:ea typeface="+mn-ea"/>
                          <a:cs typeface="+mn-cs"/>
                          <a:hlinkClick r:id="rId3"/>
                        </a:rPr>
                        <a:t>https://isaaccomputerscience.org/</a:t>
                      </a:r>
                      <a:r>
                        <a:rPr lang="en-GB" sz="1000" b="1" kern="1200" dirty="0">
                          <a:solidFill>
                            <a:srgbClr val="000000"/>
                          </a:solidFill>
                          <a:effectLst/>
                          <a:latin typeface="Bliss 2 Regular" panose="02000506030000020004"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rgbClr val="000000"/>
                          </a:solidFill>
                          <a:effectLst/>
                          <a:latin typeface="Bliss 2 Regular"/>
                          <a:ea typeface="+mn-ea"/>
                          <a:cs typeface="+mn-cs"/>
                        </a:rPr>
                        <a:t>Craig &amp; Dave </a:t>
                      </a:r>
                      <a:r>
                        <a:rPr lang="en-GB" sz="1000" b="0" kern="1200" baseline="0" dirty="0">
                          <a:solidFill>
                            <a:srgbClr val="000000"/>
                          </a:solidFill>
                          <a:effectLst/>
                          <a:latin typeface="Bliss 2 Regular"/>
                          <a:ea typeface="+mn-ea"/>
                          <a:cs typeface="+mn-cs"/>
                          <a:hlinkClick r:id="rId4"/>
                        </a:rPr>
                        <a:t>–</a:t>
                      </a:r>
                      <a:r>
                        <a:rPr lang="en-GB" sz="1000" b="0" kern="1200" baseline="0" dirty="0">
                          <a:solidFill>
                            <a:srgbClr val="000000"/>
                          </a:solidFill>
                          <a:effectLst/>
                          <a:latin typeface="Bliss 2 Regular"/>
                          <a:ea typeface="+mn-ea"/>
                          <a:cs typeface="+mn-cs"/>
                        </a:rPr>
                        <a:t> full A level: OCR Specification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Bliss 2 Regular"/>
                          <a:hlinkClick r:id="rId4"/>
                        </a:rPr>
                        <a:t>utube.com/</a:t>
                      </a:r>
                      <a:r>
                        <a:rPr lang="en-GB" sz="1000" dirty="0" err="1">
                          <a:solidFill>
                            <a:srgbClr val="000000"/>
                          </a:solidFill>
                          <a:latin typeface="Bliss 2 Regular"/>
                          <a:hlinkClick r:id="rId4"/>
                        </a:rPr>
                        <a:t>watch?v</a:t>
                      </a:r>
                      <a:r>
                        <a:rPr lang="en-GB" sz="1000" dirty="0">
                          <a:solidFill>
                            <a:srgbClr val="000000"/>
                          </a:solidFill>
                          <a:latin typeface="Bliss 2 Regular"/>
                          <a:hlinkClick r:id="rId4"/>
                        </a:rPr>
                        <a:t>=dVi2B7fGVm4&amp;list=PLCiOXwirraUBj7HtVHfNZsnwjyZQj97da</a:t>
                      </a:r>
                      <a:r>
                        <a:rPr lang="en-GB" sz="1000" dirty="0">
                          <a:solidFill>
                            <a:srgbClr val="000000"/>
                          </a:solidFill>
                          <a:latin typeface="Bliss 2 Regular"/>
                        </a:rPr>
                        <a:t> </a:t>
                      </a:r>
                    </a:p>
                    <a:p>
                      <a:endParaRPr lang="en-GB" sz="1000" kern="1200" dirty="0">
                        <a:solidFill>
                          <a:srgbClr val="00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kern="1200" dirty="0">
                          <a:solidFill>
                            <a:schemeClr val="dk1"/>
                          </a:solidFill>
                          <a:effectLst/>
                          <a:latin typeface="+mn-lt"/>
                          <a:ea typeface="+mn-ea"/>
                          <a:cs typeface="+mn-cs"/>
                        </a:rPr>
                        <a:t>BBC – Computing Britain</a:t>
                      </a:r>
                      <a:endParaRPr lang="en-US" sz="1000" kern="1200" dirty="0">
                        <a:solidFill>
                          <a:schemeClr val="dk1"/>
                        </a:solidFill>
                        <a:effectLst/>
                        <a:latin typeface="+mn-lt"/>
                        <a:ea typeface="+mn-ea"/>
                        <a:cs typeface="+mn-cs"/>
                      </a:endParaRPr>
                    </a:p>
                    <a:p>
                      <a:r>
                        <a:rPr lang="en-GB" sz="1000" u="sng" kern="1200" dirty="0">
                          <a:solidFill>
                            <a:schemeClr val="dk1"/>
                          </a:solidFill>
                          <a:effectLst/>
                          <a:latin typeface="+mn-lt"/>
                          <a:ea typeface="+mn-ea"/>
                          <a:cs typeface="+mn-cs"/>
                          <a:hlinkClick r:id="rId5"/>
                        </a:rPr>
                        <a:t>http://www.bbc.co.uk/programmes/b06bq6j1/episodes/downloads</a:t>
                      </a:r>
                      <a:r>
                        <a:rPr lang="en-GB" sz="1000" kern="1200" dirty="0">
                          <a:solidFill>
                            <a:schemeClr val="dk1"/>
                          </a:solidFill>
                          <a:effectLst/>
                          <a:latin typeface="+mn-lt"/>
                          <a:ea typeface="+mn-ea"/>
                          <a:cs typeface="+mn-cs"/>
                        </a:rPr>
                        <a:t> </a:t>
                      </a:r>
                      <a:endParaRPr lang="en-GB" sz="1000" kern="1200" dirty="0">
                        <a:solidFill>
                          <a:schemeClr val="dk1"/>
                        </a:solidFill>
                        <a:effectLst/>
                        <a:latin typeface="Bliss 2 Regular" panose="02000506030000020004" pitchFamily="50" charset="0"/>
                        <a:ea typeface="+mn-ea"/>
                        <a:cs typeface="+mn-cs"/>
                      </a:endParaRPr>
                    </a:p>
                    <a:p>
                      <a:pPr marL="0" lvl="0" indent="0">
                        <a:spcAft>
                          <a:spcPts val="600"/>
                        </a:spcAft>
                        <a:buFont typeface="Arial" panose="020B0604020202020204" pitchFamily="34" charset="0"/>
                        <a:buNone/>
                      </a:pPr>
                      <a:endParaRPr lang="en-US" sz="1000" b="0" kern="1200" baseline="0" dirty="0">
                        <a:solidFill>
                          <a:srgbClr val="00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kern="1200" dirty="0">
                          <a:solidFill>
                            <a:schemeClr val="dk1"/>
                          </a:solidFill>
                          <a:effectLst/>
                          <a:latin typeface="+mn-lt"/>
                          <a:ea typeface="+mn-ea"/>
                          <a:cs typeface="+mn-cs"/>
                        </a:rPr>
                        <a:t>The National Museum of Computing - </a:t>
                      </a:r>
                      <a:r>
                        <a:rPr lang="en-GB" sz="1000" u="sng" kern="1200" dirty="0">
                          <a:solidFill>
                            <a:schemeClr val="dk1"/>
                          </a:solidFill>
                          <a:effectLst/>
                          <a:latin typeface="+mn-lt"/>
                          <a:ea typeface="+mn-ea"/>
                          <a:cs typeface="+mn-cs"/>
                        </a:rPr>
                        <a:t>http://www.tnmoc.org</a:t>
                      </a:r>
                      <a:endParaRPr lang="en-US" sz="1000" kern="1200" dirty="0">
                        <a:solidFill>
                          <a:schemeClr val="dk1"/>
                        </a:solidFill>
                        <a:effectLst/>
                        <a:latin typeface="+mn-lt"/>
                        <a:ea typeface="+mn-ea"/>
                        <a:cs typeface="+mn-cs"/>
                      </a:endParaRPr>
                    </a:p>
                    <a:p>
                      <a:pPr lvl="0"/>
                      <a:endParaRPr lang="en-GB" sz="1000" kern="1200" dirty="0">
                        <a:solidFill>
                          <a:srgbClr val="000000"/>
                        </a:solidFill>
                        <a:effectLst/>
                        <a:latin typeface="Bliss 2 Regular" panose="02000506030000020004" pitchFamily="50" charset="0"/>
                        <a:ea typeface="+mn-ea"/>
                        <a:cs typeface="+mn-cs"/>
                      </a:endParaRPr>
                    </a:p>
                    <a:p>
                      <a:endParaRPr lang="en-GB" sz="1000" dirty="0">
                        <a:solidFill>
                          <a:srgbClr val="00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Bliss 2 Regular" panose="02000506030000020004" pitchFamily="50" charset="0"/>
                        </a:rPr>
                        <a:t>MOOCs</a:t>
                      </a:r>
                      <a:endParaRPr lang="en-GB" sz="1000" dirty="0">
                        <a:solidFill>
                          <a:srgbClr val="000000"/>
                        </a:solidFill>
                        <a:latin typeface="Bliss 2 Regular" panose="02000506030000020004" pitchFamily="50" charset="0"/>
                        <a:hlinkClick r:id="" action="ppaction://noaction"/>
                      </a:endParaRPr>
                    </a:p>
                    <a:p>
                      <a:r>
                        <a:rPr lang="en-US" sz="1000" b="0" kern="1200" baseline="0" dirty="0">
                          <a:solidFill>
                            <a:srgbClr val="000000"/>
                          </a:solidFill>
                          <a:effectLst/>
                          <a:latin typeface="Bliss 2 Regular"/>
                          <a:ea typeface="+mn-ea"/>
                          <a:cs typeface="+mn-cs"/>
                        </a:rPr>
                        <a:t>Learn object-oriented programming principles by creating your own text-based adventure game in Python. Supported by Google.</a:t>
                      </a:r>
                      <a:endParaRPr lang="en-GB" sz="1000" b="0" kern="1200" baseline="0" dirty="0">
                        <a:solidFill>
                          <a:srgbClr val="000000"/>
                        </a:solidFill>
                        <a:effectLst/>
                        <a:latin typeface="Bliss 2 Regular"/>
                        <a:ea typeface="+mn-ea"/>
                        <a:cs typeface="+mn-cs"/>
                      </a:endParaRPr>
                    </a:p>
                    <a:p>
                      <a:r>
                        <a:rPr lang="en-US" sz="1000" dirty="0"/>
                        <a:t>https://www.futurelearn.com/courses/object-oriented-principles</a:t>
                      </a:r>
                      <a:r>
                        <a:rPr lang="en-GB" sz="1000" dirty="0">
                          <a:solidFill>
                            <a:srgbClr val="000000"/>
                          </a:solidFill>
                        </a:rPr>
                        <a:t> </a:t>
                      </a:r>
                      <a:endParaRPr lang="en-GB" sz="1000" dirty="0">
                        <a:solidFill>
                          <a:srgbClr val="00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1850429">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endParaRPr lang="en-GB" sz="1000" dirty="0">
                        <a:solidFill>
                          <a:srgbClr val="000000"/>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MIT News - </a:t>
                      </a:r>
                      <a:r>
                        <a:rPr lang="en-GB" sz="1000" u="sng" kern="1200" dirty="0">
                          <a:solidFill>
                            <a:schemeClr val="dk1"/>
                          </a:solidFill>
                          <a:effectLst/>
                          <a:latin typeface="+mn-lt"/>
                          <a:ea typeface="+mn-ea"/>
                          <a:cs typeface="+mn-cs"/>
                          <a:hlinkClick r:id="rId6"/>
                        </a:rPr>
                        <a:t>http://news.mit.edu/topic/computers</a:t>
                      </a:r>
                      <a:endParaRPr lang="en-US" sz="1000" kern="1200" dirty="0">
                        <a:solidFill>
                          <a:schemeClr val="dk1"/>
                        </a:solidFill>
                        <a:effectLst/>
                        <a:latin typeface="+mn-lt"/>
                        <a:ea typeface="+mn-ea"/>
                        <a:cs typeface="+mn-cs"/>
                      </a:endParaRPr>
                    </a:p>
                    <a:p>
                      <a:pPr lvl="0"/>
                      <a:endParaRPr lang="en-GB" sz="1000" b="0" kern="1200" dirty="0">
                        <a:solidFill>
                          <a:srgbClr val="00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0" kern="1200" dirty="0">
                          <a:solidFill>
                            <a:srgbClr val="000000"/>
                          </a:solidFill>
                          <a:effectLst/>
                          <a:latin typeface="Bliss 2 Regular" panose="02000506030000020004" pitchFamily="50" charset="0"/>
                          <a:ea typeface="+mn-ea"/>
                          <a:cs typeface="+mn-cs"/>
                        </a:rPr>
                        <a:t>.</a:t>
                      </a:r>
                      <a:r>
                        <a:rPr lang="en-US" sz="1000" b="0" i="0" kern="1200" dirty="0">
                          <a:solidFill>
                            <a:srgbClr val="000000"/>
                          </a:solidFill>
                          <a:effectLst/>
                          <a:latin typeface="Bliss 2 Regular" panose="02000506030000020004" pitchFamily="50" charset="0"/>
                          <a:ea typeface="+mn-ea"/>
                          <a:cs typeface="+mn-cs"/>
                        </a:rPr>
                        <a:t> </a:t>
                      </a:r>
                      <a:endParaRPr lang="en-GB" sz="1000" dirty="0">
                        <a:solidFill>
                          <a:srgbClr val="000000"/>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rgbClr val="000000"/>
                          </a:solidFill>
                          <a:effectLst/>
                          <a:latin typeface="Bliss 2 Regular"/>
                          <a:ea typeface="+mn-ea"/>
                          <a:cs typeface="+mn-cs"/>
                        </a:rPr>
                        <a:t>BBC Click - </a:t>
                      </a:r>
                      <a:r>
                        <a:rPr lang="en-GB" sz="1000" u="sng" kern="1200" dirty="0">
                          <a:solidFill>
                            <a:schemeClr val="dk1"/>
                          </a:solidFill>
                          <a:effectLst/>
                          <a:latin typeface="+mn-lt"/>
                          <a:ea typeface="+mn-ea"/>
                          <a:cs typeface="+mn-cs"/>
                          <a:hlinkClick r:id="rId7"/>
                        </a:rPr>
                        <a:t>http://www.bbc.co.uk/programmes/n13xtmd5</a:t>
                      </a:r>
                      <a:endParaRPr lang="en-GB" sz="1000" dirty="0">
                        <a:solidFill>
                          <a:srgbClr val="FF0000"/>
                        </a:solidFill>
                        <a:latin typeface="Bliss 2 Regular" panose="02000506030000020004" pitchFamily="50" charset="0"/>
                      </a:endParaRPr>
                    </a:p>
                    <a:p>
                      <a:pPr lvl="0"/>
                      <a:endParaRPr lang="en-GB" sz="1000" dirty="0"/>
                    </a:p>
                    <a:p>
                      <a:pPr lvl="0"/>
                      <a:endParaRPr lang="en-GB" sz="1000" b="0" kern="1200" dirty="0">
                        <a:solidFill>
                          <a:srgbClr val="00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0" kern="1200" dirty="0">
                          <a:solidFill>
                            <a:srgbClr val="000000"/>
                          </a:solidFill>
                          <a:effectLst/>
                          <a:latin typeface="Bliss 2 Regular" panose="02000506030000020004" pitchFamily="50" charset="0"/>
                          <a:ea typeface="+mn-ea"/>
                          <a:cs typeface="+mn-cs"/>
                          <a:hlinkClick r:id="rId8"/>
                        </a:rPr>
                        <a:t> </a:t>
                      </a:r>
                      <a:endParaRPr lang="en-GB" sz="1000" b="0" kern="1200" dirty="0">
                        <a:solidFill>
                          <a:srgbClr val="000000"/>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kern="1200" dirty="0">
                          <a:solidFill>
                            <a:schemeClr val="dk1"/>
                          </a:solidFill>
                          <a:effectLst/>
                          <a:latin typeface="+mn-lt"/>
                          <a:ea typeface="+mn-ea"/>
                          <a:cs typeface="+mn-cs"/>
                        </a:rPr>
                        <a:t>Wired - </a:t>
                      </a:r>
                      <a:r>
                        <a:rPr lang="en-GB" sz="1000" u="sng" kern="1200" dirty="0">
                          <a:solidFill>
                            <a:schemeClr val="dk1"/>
                          </a:solidFill>
                          <a:effectLst/>
                          <a:latin typeface="+mn-lt"/>
                          <a:ea typeface="+mn-ea"/>
                          <a:cs typeface="+mn-cs"/>
                          <a:hlinkClick r:id="rId9"/>
                        </a:rPr>
                        <a:t>http://www.wired.co.uk/series/wired-podcast</a:t>
                      </a:r>
                      <a:endParaRPr lang="en-US" sz="1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0" kern="1200" dirty="0">
                        <a:solidFill>
                          <a:srgbClr val="00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GB" sz="1000" dirty="0">
                        <a:solidFill>
                          <a:srgbClr val="000000"/>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Bletchley Park - </a:t>
                      </a:r>
                      <a:r>
                        <a:rPr lang="en-GB" sz="1000" u="sng" kern="1200" dirty="0">
                          <a:solidFill>
                            <a:schemeClr val="dk1"/>
                          </a:solidFill>
                          <a:effectLst/>
                          <a:latin typeface="+mn-lt"/>
                          <a:ea typeface="+mn-ea"/>
                          <a:cs typeface="+mn-cs"/>
                          <a:hlinkClick r:id="rId10"/>
                        </a:rPr>
                        <a:t>https://bletchleypark.org.uk/</a:t>
                      </a:r>
                      <a:endParaRPr lang="en-US" sz="1000" kern="1200" dirty="0">
                        <a:solidFill>
                          <a:schemeClr val="dk1"/>
                        </a:solidFill>
                        <a:effectLst/>
                        <a:latin typeface="+mn-lt"/>
                        <a:ea typeface="+mn-ea"/>
                        <a:cs typeface="+mn-cs"/>
                      </a:endParaRPr>
                    </a:p>
                    <a:p>
                      <a:endParaRPr lang="en-US" sz="1000" b="0" baseline="0" dirty="0">
                        <a:solidFill>
                          <a:srgbClr val="00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1000" b="0" kern="1200" baseline="0" dirty="0">
                          <a:solidFill>
                            <a:srgbClr val="000000"/>
                          </a:solidFill>
                          <a:effectLst/>
                          <a:latin typeface="Bliss 2 Regular"/>
                          <a:ea typeface="+mn-ea"/>
                          <a:cs typeface="+mn-cs"/>
                        </a:rPr>
                        <a:t>Learn to code — Build projects. </a:t>
                      </a:r>
                    </a:p>
                    <a:p>
                      <a:endParaRPr lang="en-US" sz="1000" dirty="0">
                        <a:hlinkClick r:id="rId11"/>
                      </a:endParaRPr>
                    </a:p>
                    <a:p>
                      <a:r>
                        <a:rPr lang="en-US" sz="1000" dirty="0"/>
                        <a:t>https://www.freecodecamp.org/</a:t>
                      </a:r>
                      <a:endParaRPr lang="en-GB" sz="1000" b="0" dirty="0">
                        <a:solidFill>
                          <a:srgbClr val="00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643791"/>
                  </a:ext>
                </a:extLst>
              </a:tr>
              <a:tr h="0">
                <a:tc vMerge="1">
                  <a:txBody>
                    <a:bodyPr/>
                    <a:lstStyle/>
                    <a:p>
                      <a:endParaRPr lang="en-GB"/>
                    </a:p>
                  </a:txBody>
                  <a:tcPr/>
                </a:tc>
                <a:tc rowSpan="2">
                  <a:txBody>
                    <a:bodyPr/>
                    <a:lstStyle/>
                    <a:p>
                      <a:pPr lvl="0"/>
                      <a:endParaRPr lang="en-GB" sz="1000" dirty="0">
                        <a:solidFill>
                          <a:srgbClr val="000000"/>
                        </a:solidFill>
                        <a:latin typeface="Bliss 2 Regular" panose="02000506030000020004" pitchFamily="50" charset="0"/>
                      </a:endParaRPr>
                    </a:p>
                    <a:p>
                      <a:endParaRPr lang="en-GB" sz="1000" dirty="0">
                        <a:solidFill>
                          <a:srgbClr val="00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lvl="0"/>
                      <a:endParaRPr lang="en-GB" sz="1000" dirty="0">
                        <a:solidFill>
                          <a:srgbClr val="000000"/>
                        </a:solidFill>
                        <a:latin typeface="Bliss 2 Regular" panose="02000506030000020004" pitchFamily="50" charset="0"/>
                      </a:endParaRPr>
                    </a:p>
                    <a:p>
                      <a:endParaRPr lang="en-GB" sz="1000" dirty="0">
                        <a:solidFill>
                          <a:srgbClr val="00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0869823"/>
                  </a:ext>
                </a:extLst>
              </a:tr>
              <a:tr h="189183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strike="noStrike" kern="1200" dirty="0">
                          <a:solidFill>
                            <a:schemeClr val="dk1"/>
                          </a:solidFill>
                          <a:effectLst/>
                          <a:latin typeface="+mn-lt"/>
                          <a:ea typeface="+mn-ea"/>
                          <a:cs typeface="+mn-cs"/>
                        </a:rPr>
                        <a:t>The UK Computer Museum, Cambridge </a:t>
                      </a:r>
                      <a:r>
                        <a:rPr lang="en-GB" sz="1000" u="sng" kern="1200" dirty="0">
                          <a:solidFill>
                            <a:schemeClr val="dk1"/>
                          </a:solidFill>
                          <a:effectLst/>
                          <a:latin typeface="+mn-lt"/>
                          <a:ea typeface="+mn-ea"/>
                          <a:cs typeface="+mn-cs"/>
                          <a:hlinkClick r:id="rId12"/>
                        </a:rPr>
                        <a:t>http://www.computinghistory.org.uk/</a:t>
                      </a:r>
                      <a:r>
                        <a:rPr lang="en-GB" sz="1000" kern="1200" dirty="0">
                          <a:solidFill>
                            <a:schemeClr val="dk1"/>
                          </a:solidFill>
                          <a:effectLst/>
                          <a:latin typeface="+mn-lt"/>
                          <a:ea typeface="+mn-ea"/>
                          <a:cs typeface="+mn-cs"/>
                        </a:rPr>
                        <a:t> </a:t>
                      </a:r>
                      <a:endParaRPr lang="en-US" sz="1000" dirty="0"/>
                    </a:p>
                    <a:p>
                      <a:endParaRPr lang="en-US" sz="1000" b="0" baseline="0" dirty="0">
                        <a:solidFill>
                          <a:srgbClr val="00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368747178"/>
                  </a:ext>
                </a:extLst>
              </a:tr>
            </a:tbl>
          </a:graphicData>
        </a:graphic>
      </p:graphicFrame>
      <p:pic>
        <p:nvPicPr>
          <p:cNvPr id="3" name="Picture 2" descr="Image result for book clipart"/>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2616" y="806135"/>
            <a:ext cx="669439" cy="441722"/>
          </a:xfrm>
          <a:prstGeom prst="rect">
            <a:avLst/>
          </a:prstGeom>
          <a:noFill/>
          <a:ln>
            <a:noFill/>
          </a:ln>
        </p:spPr>
      </p:pic>
      <p:pic>
        <p:nvPicPr>
          <p:cNvPr id="4" name="Picture 3" descr="White TV by liftarn"/>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31296" y="806135"/>
            <a:ext cx="590647" cy="566936"/>
          </a:xfrm>
          <a:prstGeom prst="rect">
            <a:avLst/>
          </a:prstGeom>
          <a:noFill/>
          <a:ln>
            <a:noFill/>
          </a:ln>
        </p:spPr>
      </p:pic>
      <p:pic>
        <p:nvPicPr>
          <p:cNvPr id="5" name="Picture 4"/>
          <p:cNvPicPr/>
          <p:nvPr/>
        </p:nvPicPr>
        <p:blipFill>
          <a:blip r:embed="rId15" cstate="hqprint">
            <a:extLst>
              <a:ext uri="{28A0092B-C50C-407E-A947-70E740481C1C}">
                <a14:useLocalDpi xmlns:a14="http://schemas.microsoft.com/office/drawing/2010/main" val="0"/>
              </a:ext>
            </a:extLst>
          </a:blip>
          <a:stretch>
            <a:fillRect/>
          </a:stretch>
        </p:blipFill>
        <p:spPr>
          <a:xfrm>
            <a:off x="7219385" y="806135"/>
            <a:ext cx="404767" cy="488412"/>
          </a:xfrm>
          <a:prstGeom prst="rect">
            <a:avLst/>
          </a:prstGeom>
        </p:spPr>
      </p:pic>
      <p:pic>
        <p:nvPicPr>
          <p:cNvPr id="6" name="Picture 5" descr="Image result for museum clipart"/>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91017" y="890651"/>
            <a:ext cx="530419" cy="502032"/>
          </a:xfrm>
          <a:prstGeom prst="rect">
            <a:avLst/>
          </a:prstGeom>
          <a:noFill/>
          <a:ln>
            <a:noFill/>
          </a:ln>
        </p:spPr>
      </p:pic>
      <p:pic>
        <p:nvPicPr>
          <p:cNvPr id="7" name="Picture 6" descr="SIS Quantitative Market Research"/>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310239" y="806135"/>
            <a:ext cx="560963" cy="492889"/>
          </a:xfrm>
          <a:prstGeom prst="rect">
            <a:avLst/>
          </a:prstGeom>
          <a:noFill/>
          <a:ln>
            <a:noFill/>
          </a:ln>
        </p:spPr>
      </p:pic>
      <p:pic>
        <p:nvPicPr>
          <p:cNvPr id="9" name="Picture 8"/>
          <p:cNvPicPr>
            <a:picLocks noChangeAspect="1"/>
          </p:cNvPicPr>
          <p:nvPr/>
        </p:nvPicPr>
        <p:blipFill rotWithShape="1">
          <a:blip r:embed="rId18"/>
          <a:srcRect l="25008" t="17288" r="25008" b="24559"/>
          <a:stretch/>
        </p:blipFill>
        <p:spPr>
          <a:xfrm>
            <a:off x="10077201" y="8325544"/>
            <a:ext cx="216024" cy="216024"/>
          </a:xfrm>
          <a:prstGeom prst="rect">
            <a:avLst/>
          </a:prstGeom>
        </p:spPr>
      </p:pic>
      <p:pic>
        <p:nvPicPr>
          <p:cNvPr id="11" name="Picture 10"/>
          <p:cNvPicPr>
            <a:picLocks noChangeAspect="1"/>
          </p:cNvPicPr>
          <p:nvPr/>
        </p:nvPicPr>
        <p:blipFill rotWithShape="1">
          <a:blip r:embed="rId18"/>
          <a:srcRect l="25008" t="17288" r="25008" b="24559"/>
          <a:stretch/>
        </p:blipFill>
        <p:spPr>
          <a:xfrm>
            <a:off x="9569659" y="3529263"/>
            <a:ext cx="411289" cy="301093"/>
          </a:xfrm>
          <a:prstGeom prst="rect">
            <a:avLst/>
          </a:prstGeom>
        </p:spPr>
      </p:pic>
      <p:pic>
        <p:nvPicPr>
          <p:cNvPr id="12" name="Picture 11"/>
          <p:cNvPicPr>
            <a:picLocks noChangeAspect="1"/>
          </p:cNvPicPr>
          <p:nvPr/>
        </p:nvPicPr>
        <p:blipFill rotWithShape="1">
          <a:blip r:embed="rId18"/>
          <a:srcRect l="25008" t="17288" r="25008" b="24559"/>
          <a:stretch/>
        </p:blipFill>
        <p:spPr>
          <a:xfrm>
            <a:off x="4460248" y="3529263"/>
            <a:ext cx="411289" cy="309114"/>
          </a:xfrm>
          <a:prstGeom prst="rect">
            <a:avLst/>
          </a:prstGeom>
        </p:spPr>
      </p:pic>
    </p:spTree>
    <p:extLst>
      <p:ext uri="{BB962C8B-B14F-4D97-AF65-F5344CB8AC3E}">
        <p14:creationId xmlns:p14="http://schemas.microsoft.com/office/powerpoint/2010/main" val="100781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16</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Fizz Buzz</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11244503" cy="3711785"/>
          </a:xfrm>
          <a:prstGeom prst="rect">
            <a:avLst/>
          </a:prstGeom>
          <a:noFill/>
          <a:ln>
            <a:solidFill>
              <a:schemeClr val="tx1"/>
            </a:solidFill>
          </a:ln>
        </p:spPr>
        <p:txBody>
          <a:bodyPr wrap="square" rtlCol="0">
            <a:spAutoFit/>
          </a:bodyPr>
          <a:lstStyle/>
          <a:p>
            <a:pPr>
              <a:lnSpc>
                <a:spcPct val="120000"/>
              </a:lnSpc>
            </a:pPr>
            <a:endParaRPr lang="en-GB" sz="1400" b="0" i="0" dirty="0">
              <a:solidFill>
                <a:schemeClr val="accent5">
                  <a:lumMod val="10000"/>
                </a:schemeClr>
              </a:solidFill>
              <a:effectLst/>
            </a:endParaRPr>
          </a:p>
          <a:p>
            <a:pPr>
              <a:lnSpc>
                <a:spcPct val="120000"/>
              </a:lnSpc>
            </a:pPr>
            <a:r>
              <a:rPr lang="en-GB" sz="1400" dirty="0">
                <a:solidFill>
                  <a:srgbClr val="000000"/>
                </a:solidFill>
              </a:rPr>
              <a:t>Create a program that replicates the famous game Fizz Buzz. The program will take an input, e.g. 20, and then print out the list of Fizz Buzz up to and including that number, where:</a:t>
            </a:r>
          </a:p>
          <a:p>
            <a:pPr marL="285750" indent="-285750">
              <a:lnSpc>
                <a:spcPct val="120000"/>
              </a:lnSpc>
              <a:buFont typeface="Arial" panose="020B0604020202020204" pitchFamily="34" charset="0"/>
              <a:buChar char="•"/>
            </a:pPr>
            <a:r>
              <a:rPr lang="en-GB" sz="1400" dirty="0">
                <a:solidFill>
                  <a:srgbClr val="000000"/>
                </a:solidFill>
              </a:rPr>
              <a:t>Any multiple of 3 is replaced by the word ‘Fizz’</a:t>
            </a:r>
          </a:p>
          <a:p>
            <a:pPr marL="285750" indent="-285750">
              <a:lnSpc>
                <a:spcPct val="120000"/>
              </a:lnSpc>
              <a:buFont typeface="Arial" panose="020B0604020202020204" pitchFamily="34" charset="0"/>
              <a:buChar char="•"/>
            </a:pPr>
            <a:r>
              <a:rPr lang="en-GB" sz="1400" dirty="0">
                <a:solidFill>
                  <a:srgbClr val="000000"/>
                </a:solidFill>
              </a:rPr>
              <a:t>Any multiple of 5 is replaced by the word ‘Buzz’</a:t>
            </a:r>
          </a:p>
          <a:p>
            <a:pPr marL="285750" indent="-285750">
              <a:lnSpc>
                <a:spcPct val="120000"/>
              </a:lnSpc>
              <a:buFont typeface="Arial" panose="020B0604020202020204" pitchFamily="34" charset="0"/>
              <a:buChar char="•"/>
            </a:pPr>
            <a:r>
              <a:rPr lang="en-GB" sz="1400" dirty="0">
                <a:solidFill>
                  <a:srgbClr val="000000"/>
                </a:solidFill>
              </a:rPr>
              <a:t>Any multiple of both 3 and 5 is replaced by the word ‘</a:t>
            </a:r>
            <a:r>
              <a:rPr lang="en-GB" sz="1400" dirty="0" err="1">
                <a:solidFill>
                  <a:srgbClr val="000000"/>
                </a:solidFill>
              </a:rPr>
              <a:t>FizzBuzz</a:t>
            </a:r>
            <a:r>
              <a:rPr lang="en-GB" sz="1400" dirty="0">
                <a:solidFill>
                  <a:srgbClr val="000000"/>
                </a:solidFill>
              </a:rPr>
              <a:t>’</a:t>
            </a:r>
          </a:p>
          <a:p>
            <a:pPr>
              <a:lnSpc>
                <a:spcPct val="120000"/>
              </a:lnSpc>
            </a:pPr>
            <a:endParaRPr lang="en-GB" sz="1400" dirty="0">
              <a:solidFill>
                <a:srgbClr val="000000"/>
              </a:solidFill>
            </a:endParaRPr>
          </a:p>
          <a:p>
            <a:pPr>
              <a:lnSpc>
                <a:spcPct val="120000"/>
              </a:lnSpc>
            </a:pPr>
            <a:r>
              <a:rPr lang="en-GB" sz="1400" dirty="0">
                <a:solidFill>
                  <a:srgbClr val="000000"/>
                </a:solidFill>
              </a:rPr>
              <a:t>Extension:</a:t>
            </a:r>
          </a:p>
          <a:p>
            <a:pPr marL="342900" indent="-342900">
              <a:lnSpc>
                <a:spcPct val="120000"/>
              </a:lnSpc>
              <a:buAutoNum type="arabicPeriod"/>
            </a:pPr>
            <a:r>
              <a:rPr lang="en-GB" sz="1400" dirty="0">
                <a:solidFill>
                  <a:srgbClr val="000000"/>
                </a:solidFill>
              </a:rPr>
              <a:t>Replace any prime number with the word ‘OOPS!’</a:t>
            </a:r>
          </a:p>
          <a:p>
            <a:pPr marL="342900" indent="-342900">
              <a:lnSpc>
                <a:spcPct val="120000"/>
              </a:lnSpc>
              <a:buAutoNum type="arabicPeriod"/>
            </a:pPr>
            <a:r>
              <a:rPr lang="en-GB" sz="1400" dirty="0">
                <a:solidFill>
                  <a:srgbClr val="000000"/>
                </a:solidFill>
              </a:rPr>
              <a:t>Allow the user to enter the base numbers that they want to replace words with. E.g. 2 and 3, which would mean: </a:t>
            </a:r>
          </a:p>
          <a:p>
            <a:pPr marL="742950" lvl="1" indent="-285750">
              <a:lnSpc>
                <a:spcPct val="120000"/>
              </a:lnSpc>
              <a:buFont typeface="Arial" panose="020B0604020202020204" pitchFamily="34" charset="0"/>
              <a:buChar char="•"/>
            </a:pPr>
            <a:r>
              <a:rPr lang="en-GB" sz="1400" dirty="0">
                <a:solidFill>
                  <a:srgbClr val="000000"/>
                </a:solidFill>
              </a:rPr>
              <a:t>Any multiple of 2 is replaced by the word ‘Fizz’ </a:t>
            </a:r>
          </a:p>
          <a:p>
            <a:pPr marL="742950" lvl="1" indent="-285750">
              <a:lnSpc>
                <a:spcPct val="120000"/>
              </a:lnSpc>
              <a:buFont typeface="Arial" panose="020B0604020202020204" pitchFamily="34" charset="0"/>
              <a:buChar char="•"/>
            </a:pPr>
            <a:r>
              <a:rPr lang="en-GB" sz="1400" dirty="0">
                <a:solidFill>
                  <a:srgbClr val="000000"/>
                </a:solidFill>
              </a:rPr>
              <a:t>Any multiple of 3 is replaced by the word ‘Buzz’ </a:t>
            </a:r>
          </a:p>
          <a:p>
            <a:pPr marL="742950" lvl="1" indent="-285750">
              <a:lnSpc>
                <a:spcPct val="120000"/>
              </a:lnSpc>
              <a:buFont typeface="Arial" panose="020B0604020202020204" pitchFamily="34" charset="0"/>
              <a:buChar char="•"/>
            </a:pPr>
            <a:r>
              <a:rPr lang="en-GB" sz="1400" dirty="0">
                <a:solidFill>
                  <a:srgbClr val="000000"/>
                </a:solidFill>
              </a:rPr>
              <a:t>Any multiple of both 2 and 3 is replaced by the word ‘</a:t>
            </a:r>
            <a:r>
              <a:rPr lang="en-GB" sz="1400" dirty="0" err="1">
                <a:solidFill>
                  <a:srgbClr val="000000"/>
                </a:solidFill>
              </a:rPr>
              <a:t>FizzBuzz</a:t>
            </a:r>
            <a:r>
              <a:rPr lang="en-GB" sz="1400" dirty="0">
                <a:solidFill>
                  <a:srgbClr val="000000"/>
                </a:solidFill>
              </a:rPr>
              <a:t>’</a:t>
            </a:r>
          </a:p>
          <a:p>
            <a:pPr>
              <a:lnSpc>
                <a:spcPct val="120000"/>
              </a:lnSpc>
            </a:pPr>
            <a:endParaRPr lang="en-GB" sz="1400" dirty="0">
              <a:solidFill>
                <a:schemeClr val="accent5">
                  <a:lumMod val="10000"/>
                </a:schemeClr>
              </a:solidFill>
              <a:latin typeface="Arial" panose="020B0604020202020204" pitchFamily="34" charset="0"/>
            </a:endParaRPr>
          </a:p>
        </p:txBody>
      </p:sp>
    </p:spTree>
    <p:extLst>
      <p:ext uri="{BB962C8B-B14F-4D97-AF65-F5344CB8AC3E}">
        <p14:creationId xmlns:p14="http://schemas.microsoft.com/office/powerpoint/2010/main" val="1656007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17</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Happy numbers</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11244503" cy="1384995"/>
          </a:xfrm>
          <a:prstGeom prst="rect">
            <a:avLst/>
          </a:prstGeom>
          <a:noFill/>
          <a:ln>
            <a:solidFill>
              <a:schemeClr val="tx1"/>
            </a:solidFill>
          </a:ln>
        </p:spPr>
        <p:txBody>
          <a:bodyPr wrap="square" rtlCol="0">
            <a:spAutoFit/>
          </a:bodyPr>
          <a:lstStyle/>
          <a:p>
            <a:pPr>
              <a:lnSpc>
                <a:spcPct val="120000"/>
              </a:lnSpc>
            </a:pPr>
            <a:endParaRPr lang="en-GB" sz="1400" b="0" i="0" dirty="0">
              <a:solidFill>
                <a:schemeClr val="accent5">
                  <a:lumMod val="10000"/>
                </a:schemeClr>
              </a:solidFill>
              <a:effectLst/>
            </a:endParaRPr>
          </a:p>
          <a:p>
            <a:pPr>
              <a:lnSpc>
                <a:spcPct val="120000"/>
              </a:lnSpc>
            </a:pPr>
            <a:r>
              <a:rPr lang="en-GB" sz="1400" dirty="0">
                <a:solidFill>
                  <a:srgbClr val="000000"/>
                </a:solidFill>
              </a:rPr>
              <a:t>A happy number is defined by the following process. Starting with any positive integer, replace the number by the sum of the squares of its digits, and repeat the process until the number equals 1 (where it will stay), or it loops endlessly in a cycle which does not include 1. Those numbers for which this process ends in 1 are happy numbers, while those that do not end in 1 are unhappy numbers. Have the programme find the first 8 happy numbers.</a:t>
            </a:r>
          </a:p>
          <a:p>
            <a:pPr>
              <a:lnSpc>
                <a:spcPct val="120000"/>
              </a:lnSpc>
            </a:pPr>
            <a:endParaRPr lang="en-GB" sz="1400" dirty="0">
              <a:solidFill>
                <a:schemeClr val="accent5">
                  <a:lumMod val="10000"/>
                </a:schemeClr>
              </a:solidFill>
              <a:latin typeface="Arial" panose="020B0604020202020204" pitchFamily="34" charset="0"/>
            </a:endParaRPr>
          </a:p>
        </p:txBody>
      </p:sp>
    </p:spTree>
    <p:extLst>
      <p:ext uri="{BB962C8B-B14F-4D97-AF65-F5344CB8AC3E}">
        <p14:creationId xmlns:p14="http://schemas.microsoft.com/office/powerpoint/2010/main" val="1516845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582311-52CB-403B-B95C-ADE9447EE3AF}"/>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18</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Python task: Happy numbers</a:t>
            </a:r>
          </a:p>
        </p:txBody>
      </p:sp>
      <p:sp>
        <p:nvSpPr>
          <p:cNvPr id="8" name="TextBox 7">
            <a:extLst>
              <a:ext uri="{FF2B5EF4-FFF2-40B4-BE49-F238E27FC236}">
                <a16:creationId xmlns:a16="http://schemas.microsoft.com/office/drawing/2014/main" id="{1E81BE2F-8A12-4791-8E94-3FC74D79664B}"/>
              </a:ext>
            </a:extLst>
          </p:cNvPr>
          <p:cNvSpPr txBox="1"/>
          <p:nvPr/>
        </p:nvSpPr>
        <p:spPr>
          <a:xfrm>
            <a:off x="371567" y="1417038"/>
            <a:ext cx="11244503" cy="1384995"/>
          </a:xfrm>
          <a:prstGeom prst="rect">
            <a:avLst/>
          </a:prstGeom>
          <a:noFill/>
          <a:ln>
            <a:solidFill>
              <a:schemeClr val="tx1"/>
            </a:solidFill>
          </a:ln>
        </p:spPr>
        <p:txBody>
          <a:bodyPr wrap="square" rtlCol="0">
            <a:spAutoFit/>
          </a:bodyPr>
          <a:lstStyle/>
          <a:p>
            <a:pPr>
              <a:lnSpc>
                <a:spcPct val="120000"/>
              </a:lnSpc>
            </a:pPr>
            <a:endParaRPr lang="en-GB" sz="1400" b="0" i="0" dirty="0">
              <a:solidFill>
                <a:schemeClr val="accent5">
                  <a:lumMod val="10000"/>
                </a:schemeClr>
              </a:solidFill>
              <a:effectLst/>
            </a:endParaRPr>
          </a:p>
          <a:p>
            <a:pPr>
              <a:lnSpc>
                <a:spcPct val="120000"/>
              </a:lnSpc>
            </a:pPr>
            <a:r>
              <a:rPr lang="en-GB" sz="1400" dirty="0">
                <a:solidFill>
                  <a:srgbClr val="000000"/>
                </a:solidFill>
              </a:rPr>
              <a:t>A happy number is defined by the following process. Starting with any positive integer, replace the number by the sum of the squares of its digits, and repeat the process until the number equals 1 (where it will stay), or it loops endlessly in a cycle which does not include 1. Those numbers for which this process ends in 1 are happy numbers, while those that do not end in 1 are unhappy numbers. Have the programme find the first 8 happy numbers.</a:t>
            </a:r>
          </a:p>
          <a:p>
            <a:pPr>
              <a:lnSpc>
                <a:spcPct val="120000"/>
              </a:lnSpc>
            </a:pPr>
            <a:endParaRPr lang="en-GB" sz="1400" dirty="0">
              <a:solidFill>
                <a:schemeClr val="accent5">
                  <a:lumMod val="10000"/>
                </a:schemeClr>
              </a:solidFill>
              <a:latin typeface="Arial" panose="020B0604020202020204" pitchFamily="34" charset="0"/>
            </a:endParaRPr>
          </a:p>
        </p:txBody>
      </p:sp>
    </p:spTree>
    <p:extLst>
      <p:ext uri="{BB962C8B-B14F-4D97-AF65-F5344CB8AC3E}">
        <p14:creationId xmlns:p14="http://schemas.microsoft.com/office/powerpoint/2010/main" val="359853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0E11665-90D6-4A57-A182-456D316AE8D2}"/>
              </a:ext>
            </a:extLst>
          </p:cNvPr>
          <p:cNvSpPr/>
          <p:nvPr/>
        </p:nvSpPr>
        <p:spPr>
          <a:xfrm>
            <a:off x="0" y="4876799"/>
            <a:ext cx="9829800" cy="1981201"/>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le 1">
            <a:extLst>
              <a:ext uri="{FF2B5EF4-FFF2-40B4-BE49-F238E27FC236}">
                <a16:creationId xmlns:a16="http://schemas.microsoft.com/office/drawing/2014/main" id="{E8CF060E-E4BE-4F7B-85AB-ED960EA608B8}"/>
              </a:ext>
            </a:extLst>
          </p:cNvPr>
          <p:cNvSpPr txBox="1">
            <a:spLocks/>
          </p:cNvSpPr>
          <p:nvPr/>
        </p:nvSpPr>
        <p:spPr>
          <a:xfrm>
            <a:off x="-1" y="68263"/>
            <a:ext cx="5878849"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endParaRPr lang="en-GB" dirty="0"/>
          </a:p>
        </p:txBody>
      </p:sp>
      <p:sp>
        <p:nvSpPr>
          <p:cNvPr id="27" name="Content Placeholder 2">
            <a:extLst>
              <a:ext uri="{FF2B5EF4-FFF2-40B4-BE49-F238E27FC236}">
                <a16:creationId xmlns:a16="http://schemas.microsoft.com/office/drawing/2014/main" id="{245E2030-E578-4E03-A50B-30CFC69AE596}"/>
              </a:ext>
            </a:extLst>
          </p:cNvPr>
          <p:cNvSpPr>
            <a:spLocks noGrp="1"/>
          </p:cNvSpPr>
          <p:nvPr>
            <p:ph idx="4294967295"/>
          </p:nvPr>
        </p:nvSpPr>
        <p:spPr>
          <a:xfrm>
            <a:off x="182880" y="2936775"/>
            <a:ext cx="5787614" cy="1940021"/>
          </a:xfrm>
          <a:prstGeom prst="rect">
            <a:avLst/>
          </a:prstGeom>
          <a:noFill/>
        </p:spPr>
        <p:txBody>
          <a:bodyPr>
            <a:normAutofit/>
          </a:bodyPr>
          <a:lstStyle/>
          <a:p>
            <a:r>
              <a:rPr lang="en-GB" sz="1400" dirty="0">
                <a:solidFill>
                  <a:srgbClr val="595959"/>
                </a:solidFill>
              </a:rPr>
              <a:t>The topic of </a:t>
            </a:r>
            <a:r>
              <a:rPr lang="en-GB" sz="1400" b="1" dirty="0">
                <a:solidFill>
                  <a:srgbClr val="595959"/>
                </a:solidFill>
              </a:rPr>
              <a:t>Computer Science </a:t>
            </a:r>
            <a:r>
              <a:rPr lang="en-GB" sz="1400" dirty="0">
                <a:solidFill>
                  <a:srgbClr val="595959"/>
                </a:solidFill>
              </a:rPr>
              <a:t>is at the heart of the modern world</a:t>
            </a:r>
          </a:p>
          <a:p>
            <a:r>
              <a:rPr lang="en-GB" sz="1400" dirty="0">
                <a:solidFill>
                  <a:srgbClr val="595959"/>
                </a:solidFill>
              </a:rPr>
              <a:t>Studying  it can make you extremely sought after in today’s job market</a:t>
            </a:r>
          </a:p>
          <a:p>
            <a:r>
              <a:rPr lang="en-GB" sz="1400" dirty="0">
                <a:solidFill>
                  <a:srgbClr val="595959"/>
                </a:solidFill>
              </a:rPr>
              <a:t>The transition from GCSE to A level is significant, this includes:</a:t>
            </a:r>
          </a:p>
          <a:p>
            <a:pPr lvl="1"/>
            <a:r>
              <a:rPr lang="en-GB" sz="1400" dirty="0">
                <a:solidFill>
                  <a:srgbClr val="595959"/>
                </a:solidFill>
              </a:rPr>
              <a:t>An increased emphasis on </a:t>
            </a:r>
            <a:r>
              <a:rPr lang="en-GB" sz="1400" b="1" dirty="0">
                <a:solidFill>
                  <a:srgbClr val="595959"/>
                </a:solidFill>
              </a:rPr>
              <a:t>technical</a:t>
            </a:r>
            <a:r>
              <a:rPr lang="en-GB" sz="1400" dirty="0">
                <a:solidFill>
                  <a:srgbClr val="595959"/>
                </a:solidFill>
              </a:rPr>
              <a:t> </a:t>
            </a:r>
            <a:r>
              <a:rPr lang="en-GB" sz="1400" b="1" dirty="0">
                <a:solidFill>
                  <a:srgbClr val="595959"/>
                </a:solidFill>
              </a:rPr>
              <a:t>content</a:t>
            </a:r>
          </a:p>
          <a:p>
            <a:pPr lvl="1"/>
            <a:r>
              <a:rPr lang="en-GB" sz="1400" dirty="0">
                <a:solidFill>
                  <a:srgbClr val="595959"/>
                </a:solidFill>
              </a:rPr>
              <a:t>An increased emphasis on developing </a:t>
            </a:r>
            <a:r>
              <a:rPr lang="en-GB" sz="1400" b="1" dirty="0">
                <a:solidFill>
                  <a:srgbClr val="595959"/>
                </a:solidFill>
              </a:rPr>
              <a:t>practical</a:t>
            </a:r>
            <a:r>
              <a:rPr lang="en-GB" sz="1400" dirty="0">
                <a:solidFill>
                  <a:srgbClr val="595959"/>
                </a:solidFill>
              </a:rPr>
              <a:t> </a:t>
            </a:r>
            <a:r>
              <a:rPr lang="en-GB" sz="1400" b="1" dirty="0">
                <a:solidFill>
                  <a:srgbClr val="595959"/>
                </a:solidFill>
              </a:rPr>
              <a:t>programming skills</a:t>
            </a:r>
          </a:p>
          <a:p>
            <a:pPr lvl="1"/>
            <a:r>
              <a:rPr lang="en-GB" sz="1400" dirty="0">
                <a:solidFill>
                  <a:srgbClr val="595959"/>
                </a:solidFill>
              </a:rPr>
              <a:t>An increased emphasis </a:t>
            </a:r>
            <a:r>
              <a:rPr lang="en-GB" sz="1400" b="1" dirty="0">
                <a:solidFill>
                  <a:srgbClr val="595959"/>
                </a:solidFill>
              </a:rPr>
              <a:t>independent</a:t>
            </a:r>
            <a:r>
              <a:rPr lang="en-GB" sz="1400" dirty="0">
                <a:solidFill>
                  <a:srgbClr val="595959"/>
                </a:solidFill>
              </a:rPr>
              <a:t> </a:t>
            </a:r>
            <a:r>
              <a:rPr lang="en-GB" sz="1400" b="1" dirty="0">
                <a:solidFill>
                  <a:srgbClr val="595959"/>
                </a:solidFill>
              </a:rPr>
              <a:t>research</a:t>
            </a:r>
          </a:p>
        </p:txBody>
      </p:sp>
      <p:pic>
        <p:nvPicPr>
          <p:cNvPr id="28" name="Picture 27" descr="A circuit board&#10;&#10;Description automatically generated">
            <a:extLst>
              <a:ext uri="{FF2B5EF4-FFF2-40B4-BE49-F238E27FC236}">
                <a16:creationId xmlns:a16="http://schemas.microsoft.com/office/drawing/2014/main" id="{8522A6AA-216E-44D8-9F86-26BA9FC34D05}"/>
              </a:ext>
            </a:extLst>
          </p:cNvPr>
          <p:cNvPicPr>
            <a:picLocks noChangeAspect="1"/>
          </p:cNvPicPr>
          <p:nvPr/>
        </p:nvPicPr>
        <p:blipFill rotWithShape="1">
          <a:blip r:embed="rId3"/>
          <a:srcRect l="27262" r="267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 name="Rectangle 28">
            <a:extLst>
              <a:ext uri="{FF2B5EF4-FFF2-40B4-BE49-F238E27FC236}">
                <a16:creationId xmlns:a16="http://schemas.microsoft.com/office/drawing/2014/main" id="{93433539-2A11-433F-8164-CE65BA5CCB9A}"/>
              </a:ext>
            </a:extLst>
          </p:cNvPr>
          <p:cNvSpPr/>
          <p:nvPr/>
        </p:nvSpPr>
        <p:spPr>
          <a:xfrm>
            <a:off x="6514353" y="1515811"/>
            <a:ext cx="5243342" cy="174734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r>
              <a:rPr lang="en-GB" sz="2000" b="1" dirty="0">
                <a:solidFill>
                  <a:srgbClr val="595959"/>
                </a:solidFill>
              </a:rPr>
              <a:t>The A-level course is assessed by two exams (40% each exam) and a programming project (20%)</a:t>
            </a:r>
            <a:endParaRPr lang="en-GB" b="1" dirty="0">
              <a:solidFill>
                <a:srgbClr val="595959"/>
              </a:solidFill>
            </a:endParaRPr>
          </a:p>
        </p:txBody>
      </p:sp>
      <p:sp>
        <p:nvSpPr>
          <p:cNvPr id="31" name="Rectangle 30">
            <a:extLst>
              <a:ext uri="{FF2B5EF4-FFF2-40B4-BE49-F238E27FC236}">
                <a16:creationId xmlns:a16="http://schemas.microsoft.com/office/drawing/2014/main" id="{FEAD5ADB-B46F-4DB0-A326-E5A741C82536}"/>
              </a:ext>
            </a:extLst>
          </p:cNvPr>
          <p:cNvSpPr/>
          <p:nvPr/>
        </p:nvSpPr>
        <p:spPr>
          <a:xfrm>
            <a:off x="182880" y="5027343"/>
            <a:ext cx="7065646" cy="954107"/>
          </a:xfrm>
          <a:prstGeom prst="rect">
            <a:avLst/>
          </a:prstGeom>
        </p:spPr>
        <p:txBody>
          <a:bodyPr wrap="square">
            <a:spAutoFit/>
          </a:bodyPr>
          <a:lstStyle/>
          <a:p>
            <a:r>
              <a:rPr lang="en-GB" sz="1400" dirty="0">
                <a:solidFill>
                  <a:srgbClr val="595959"/>
                </a:solidFill>
              </a:rPr>
              <a:t>This workbook is designed to allow you to build on your existing knowledge, develop your skills and get off to a flying start on the A-level course.</a:t>
            </a:r>
          </a:p>
          <a:p>
            <a:endParaRPr lang="en-GB" sz="1400" dirty="0">
              <a:solidFill>
                <a:srgbClr val="0070C0"/>
              </a:solidFill>
            </a:endParaRPr>
          </a:p>
          <a:p>
            <a:r>
              <a:rPr lang="en-GB" sz="1400" b="1" dirty="0">
                <a:solidFill>
                  <a:schemeClr val="accent1"/>
                </a:solidFill>
              </a:rPr>
              <a:t>Please complete by your first lesson back in September.</a:t>
            </a:r>
          </a:p>
        </p:txBody>
      </p:sp>
      <p:sp>
        <p:nvSpPr>
          <p:cNvPr id="10" name="Title 1">
            <a:extLst>
              <a:ext uri="{FF2B5EF4-FFF2-40B4-BE49-F238E27FC236}">
                <a16:creationId xmlns:a16="http://schemas.microsoft.com/office/drawing/2014/main" id="{D7E6623C-B6A8-47F7-B857-2A12C5D6A4C8}"/>
              </a:ext>
            </a:extLst>
          </p:cNvPr>
          <p:cNvSpPr txBox="1">
            <a:spLocks/>
          </p:cNvSpPr>
          <p:nvPr/>
        </p:nvSpPr>
        <p:spPr>
          <a:xfrm>
            <a:off x="0" y="1124744"/>
            <a:ext cx="5878849" cy="1661487"/>
          </a:xfrm>
          <a:prstGeom prst="rect">
            <a:avLst/>
          </a:prstGeom>
        </p:spPr>
        <p:txBody>
          <a:bodyPr anchor="ctr" anchorCtr="0">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tx2"/>
                </a:solidFill>
                <a:latin typeface="+mn-lt"/>
              </a:rPr>
              <a:t>A-level Computer Science</a:t>
            </a:r>
            <a:br>
              <a:rPr lang="en-GB" b="1" dirty="0">
                <a:solidFill>
                  <a:schemeClr val="tx2"/>
                </a:solidFill>
                <a:latin typeface="+mn-lt"/>
              </a:rPr>
            </a:br>
            <a:r>
              <a:rPr lang="en-GB" b="1" dirty="0">
                <a:solidFill>
                  <a:schemeClr val="tx2"/>
                </a:solidFill>
                <a:latin typeface="+mn-lt"/>
              </a:rPr>
              <a:t>Transition workbook</a:t>
            </a:r>
          </a:p>
        </p:txBody>
      </p:sp>
    </p:spTree>
    <p:extLst>
      <p:ext uri="{BB962C8B-B14F-4D97-AF65-F5344CB8AC3E}">
        <p14:creationId xmlns:p14="http://schemas.microsoft.com/office/powerpoint/2010/main" val="65700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84563-4C38-4AC1-8182-B2BA4DC4867D}"/>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1</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38139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Emerging computer technology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Independent research task</a:t>
            </a:r>
          </a:p>
        </p:txBody>
      </p:sp>
      <p:sp>
        <p:nvSpPr>
          <p:cNvPr id="24" name="TextBox 23">
            <a:extLst>
              <a:ext uri="{FF2B5EF4-FFF2-40B4-BE49-F238E27FC236}">
                <a16:creationId xmlns:a16="http://schemas.microsoft.com/office/drawing/2014/main" id="{8DAB0349-8A65-454D-B1E1-798CCAEC0964}"/>
              </a:ext>
            </a:extLst>
          </p:cNvPr>
          <p:cNvSpPr txBox="1"/>
          <p:nvPr/>
        </p:nvSpPr>
        <p:spPr>
          <a:xfrm>
            <a:off x="319177" y="1417038"/>
            <a:ext cx="9205823" cy="3062377"/>
          </a:xfrm>
          <a:prstGeom prst="rect">
            <a:avLst/>
          </a:prstGeom>
          <a:noFill/>
        </p:spPr>
        <p:txBody>
          <a:bodyPr wrap="square" rtlCol="0">
            <a:spAutoFit/>
          </a:bodyPr>
          <a:lstStyle/>
          <a:p>
            <a:r>
              <a:rPr lang="en-GB" sz="1400" dirty="0">
                <a:solidFill>
                  <a:srgbClr val="595959"/>
                </a:solidFill>
              </a:rPr>
              <a:t>In this task you get to investigate an area of emerging computer technology that interests you.</a:t>
            </a:r>
          </a:p>
          <a:p>
            <a:endParaRPr lang="en-GB" sz="1400" dirty="0">
              <a:solidFill>
                <a:srgbClr val="595959"/>
              </a:solidFill>
            </a:endParaRPr>
          </a:p>
          <a:p>
            <a:r>
              <a:rPr lang="en-GB" sz="1400" dirty="0">
                <a:solidFill>
                  <a:srgbClr val="595959"/>
                </a:solidFill>
              </a:rPr>
              <a:t>You can research any area of emerging computer technology.  For example: </a:t>
            </a:r>
          </a:p>
          <a:p>
            <a:pPr marL="171450" indent="-171450">
              <a:buFont typeface="Arial" panose="020B0604020202020204" pitchFamily="34" charset="0"/>
              <a:buChar char="•"/>
            </a:pPr>
            <a:r>
              <a:rPr lang="en-GB" sz="1400" dirty="0">
                <a:solidFill>
                  <a:srgbClr val="595959"/>
                </a:solidFill>
              </a:rPr>
              <a:t>Artificial intelligence</a:t>
            </a:r>
          </a:p>
          <a:p>
            <a:pPr marL="171450" indent="-171450">
              <a:buFont typeface="Arial" panose="020B0604020202020204" pitchFamily="34" charset="0"/>
              <a:buChar char="•"/>
            </a:pPr>
            <a:r>
              <a:rPr lang="en-GB" sz="1400" dirty="0">
                <a:solidFill>
                  <a:srgbClr val="595959"/>
                </a:solidFill>
              </a:rPr>
              <a:t>Robotics</a:t>
            </a:r>
          </a:p>
          <a:p>
            <a:pPr marL="171450" indent="-171450">
              <a:buFont typeface="Arial" panose="020B0604020202020204" pitchFamily="34" charset="0"/>
              <a:buChar char="•"/>
            </a:pPr>
            <a:r>
              <a:rPr lang="en-GB" sz="1400" dirty="0">
                <a:solidFill>
                  <a:srgbClr val="595959"/>
                </a:solidFill>
              </a:rPr>
              <a:t>Autonomous self-driving cards</a:t>
            </a:r>
          </a:p>
          <a:p>
            <a:pPr marL="171450" indent="-171450">
              <a:buFont typeface="Arial" panose="020B0604020202020204" pitchFamily="34" charset="0"/>
              <a:buChar char="•"/>
            </a:pPr>
            <a:r>
              <a:rPr lang="en-GB" sz="1400" dirty="0">
                <a:solidFill>
                  <a:srgbClr val="595959"/>
                </a:solidFill>
              </a:rPr>
              <a:t>Quantum computing</a:t>
            </a:r>
          </a:p>
          <a:p>
            <a:pPr marL="171450" indent="-171450">
              <a:buFont typeface="Arial" panose="020B0604020202020204" pitchFamily="34" charset="0"/>
              <a:buChar char="•"/>
            </a:pPr>
            <a:endParaRPr lang="en-GB" sz="1400" dirty="0">
              <a:solidFill>
                <a:srgbClr val="595959"/>
              </a:solidFill>
            </a:endParaRPr>
          </a:p>
          <a:p>
            <a:r>
              <a:rPr lang="en-GB" sz="1400" dirty="0">
                <a:solidFill>
                  <a:srgbClr val="595959"/>
                </a:solidFill>
              </a:rPr>
              <a:t>In no more than ONE side of A4, summarise your findings under the following four headings: </a:t>
            </a:r>
          </a:p>
          <a:p>
            <a:pPr marL="228600" indent="-228600">
              <a:buFont typeface="+mj-lt"/>
              <a:buAutoNum type="arabicPeriod"/>
            </a:pPr>
            <a:r>
              <a:rPr lang="en-GB" sz="1400" dirty="0">
                <a:solidFill>
                  <a:srgbClr val="595959"/>
                </a:solidFill>
              </a:rPr>
              <a:t>What is it?</a:t>
            </a:r>
          </a:p>
          <a:p>
            <a:pPr marL="228600" indent="-228600">
              <a:buFont typeface="+mj-lt"/>
              <a:buAutoNum type="arabicPeriod"/>
            </a:pPr>
            <a:r>
              <a:rPr lang="en-GB" sz="1400" dirty="0">
                <a:solidFill>
                  <a:srgbClr val="595959"/>
                </a:solidFill>
              </a:rPr>
              <a:t>What are the possible Social, Moral, Cultural and Ethical </a:t>
            </a:r>
            <a:r>
              <a:rPr lang="en-GB" sz="1400" b="1" dirty="0">
                <a:solidFill>
                  <a:srgbClr val="595959"/>
                </a:solidFill>
              </a:rPr>
              <a:t>benefits</a:t>
            </a:r>
            <a:r>
              <a:rPr lang="en-GB" sz="1400" dirty="0">
                <a:solidFill>
                  <a:srgbClr val="595959"/>
                </a:solidFill>
              </a:rPr>
              <a:t> of this technology on society</a:t>
            </a:r>
          </a:p>
          <a:p>
            <a:pPr marL="228600" indent="-228600">
              <a:buFont typeface="+mj-lt"/>
              <a:buAutoNum type="arabicPeriod"/>
            </a:pPr>
            <a:r>
              <a:rPr lang="en-GB" sz="1400" dirty="0">
                <a:solidFill>
                  <a:srgbClr val="595959"/>
                </a:solidFill>
              </a:rPr>
              <a:t>What are the possible Social, Moral, Cultural and Ethical </a:t>
            </a:r>
            <a:r>
              <a:rPr lang="en-GB" sz="1400" b="1" dirty="0">
                <a:solidFill>
                  <a:srgbClr val="595959"/>
                </a:solidFill>
              </a:rPr>
              <a:t>risks</a:t>
            </a:r>
            <a:r>
              <a:rPr lang="en-GB" sz="1400" dirty="0">
                <a:solidFill>
                  <a:srgbClr val="595959"/>
                </a:solidFill>
              </a:rPr>
              <a:t> of this technology on society</a:t>
            </a:r>
          </a:p>
          <a:p>
            <a:pPr marL="228600" indent="-228600">
              <a:buFont typeface="+mj-lt"/>
              <a:buAutoNum type="arabicPeriod"/>
            </a:pPr>
            <a:r>
              <a:rPr lang="en-GB" sz="1400" dirty="0">
                <a:solidFill>
                  <a:srgbClr val="595959"/>
                </a:solidFill>
              </a:rPr>
              <a:t>My conclusion on this technology and what it will mean for our world 10 years from now</a:t>
            </a:r>
          </a:p>
          <a:p>
            <a:pPr marL="171450" indent="-171450">
              <a:buFont typeface="Arial" panose="020B0604020202020204" pitchFamily="34" charset="0"/>
              <a:buChar char="•"/>
            </a:pPr>
            <a:endParaRPr lang="en-GB" sz="1100" dirty="0">
              <a:solidFill>
                <a:srgbClr val="595959"/>
              </a:solidFill>
            </a:endParaRPr>
          </a:p>
        </p:txBody>
      </p:sp>
      <p:sp>
        <p:nvSpPr>
          <p:cNvPr id="27" name="Rectangle 26">
            <a:extLst>
              <a:ext uri="{FF2B5EF4-FFF2-40B4-BE49-F238E27FC236}">
                <a16:creationId xmlns:a16="http://schemas.microsoft.com/office/drawing/2014/main" id="{0637BCB3-C617-48D6-80D8-A5BEF940EB6A}"/>
              </a:ext>
            </a:extLst>
          </p:cNvPr>
          <p:cNvSpPr/>
          <p:nvPr/>
        </p:nvSpPr>
        <p:spPr>
          <a:xfrm>
            <a:off x="319178" y="5173414"/>
            <a:ext cx="11360200" cy="13752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595959"/>
                </a:solidFill>
              </a:rPr>
              <a:t>Additional help:</a:t>
            </a:r>
          </a:p>
          <a:p>
            <a:r>
              <a:rPr lang="en-GB" sz="1200" dirty="0">
                <a:solidFill>
                  <a:srgbClr val="595959"/>
                </a:solidFill>
              </a:rPr>
              <a:t>For additional help and support in structuring your answer you might like to watch some of the videos from the following Craig ‘n’ Dave playlist:</a:t>
            </a:r>
          </a:p>
          <a:p>
            <a:endParaRPr lang="en-GB" sz="1200" dirty="0">
              <a:solidFill>
                <a:srgbClr val="595959"/>
              </a:solidFill>
            </a:endParaRPr>
          </a:p>
          <a:p>
            <a:r>
              <a:rPr lang="en-GB" sz="1200" dirty="0">
                <a:solidFill>
                  <a:srgbClr val="595959"/>
                </a:solidFill>
              </a:rPr>
              <a:t>OCR:</a:t>
            </a:r>
          </a:p>
          <a:p>
            <a:r>
              <a:rPr lang="en-GB" sz="1200" dirty="0">
                <a:solidFill>
                  <a:srgbClr val="595959"/>
                </a:solidFill>
              </a:rPr>
              <a:t>SLR 17 – Ethical, morale and cultural issues</a:t>
            </a:r>
          </a:p>
          <a:p>
            <a:r>
              <a:rPr lang="en-GB" sz="1200" dirty="0">
                <a:solidFill>
                  <a:srgbClr val="595959"/>
                </a:solidFill>
                <a:hlinkClick r:id="rId3"/>
              </a:rPr>
              <a:t>https://student.craigndave.org/videos/slr-17-ethical-moral-and-cultural-issues</a:t>
            </a:r>
            <a:endParaRPr lang="en-GB" sz="1200" dirty="0">
              <a:solidFill>
                <a:srgbClr val="595959"/>
              </a:solidFill>
            </a:endParaRPr>
          </a:p>
          <a:p>
            <a:endParaRPr lang="en-GB" sz="1100" dirty="0">
              <a:solidFill>
                <a:srgbClr val="595959"/>
              </a:solidFill>
            </a:endParaRPr>
          </a:p>
          <a:p>
            <a:endParaRPr lang="en-GB" sz="1100" dirty="0">
              <a:solidFill>
                <a:srgbClr val="595959"/>
              </a:solidFill>
            </a:endParaRPr>
          </a:p>
        </p:txBody>
      </p:sp>
    </p:spTree>
    <p:extLst>
      <p:ext uri="{BB962C8B-B14F-4D97-AF65-F5344CB8AC3E}">
        <p14:creationId xmlns:p14="http://schemas.microsoft.com/office/powerpoint/2010/main" val="94620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11BDD0-6D43-4140-BE40-E110C6F68DE3}"/>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2</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Looking under the hood of the processor</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Systems architecture task</a:t>
            </a:r>
          </a:p>
        </p:txBody>
      </p:sp>
      <p:sp>
        <p:nvSpPr>
          <p:cNvPr id="12" name="TextBox 11">
            <a:extLst>
              <a:ext uri="{FF2B5EF4-FFF2-40B4-BE49-F238E27FC236}">
                <a16:creationId xmlns:a16="http://schemas.microsoft.com/office/drawing/2014/main" id="{96BC824A-B3A3-4EA6-87C8-6058C5AC3FDB}"/>
              </a:ext>
            </a:extLst>
          </p:cNvPr>
          <p:cNvSpPr txBox="1"/>
          <p:nvPr/>
        </p:nvSpPr>
        <p:spPr>
          <a:xfrm>
            <a:off x="319178" y="1290039"/>
            <a:ext cx="8855470" cy="5435334"/>
          </a:xfrm>
          <a:prstGeom prst="rect">
            <a:avLst/>
          </a:prstGeom>
          <a:noFill/>
        </p:spPr>
        <p:txBody>
          <a:bodyPr wrap="square" rtlCol="0">
            <a:spAutoFit/>
          </a:bodyPr>
          <a:lstStyle/>
          <a:p>
            <a:pPr>
              <a:lnSpc>
                <a:spcPct val="120000"/>
              </a:lnSpc>
            </a:pPr>
            <a:r>
              <a:rPr lang="en-GB" sz="1400" dirty="0">
                <a:solidFill>
                  <a:srgbClr val="595959"/>
                </a:solidFill>
              </a:rPr>
              <a:t>The CPU “Central Processing Unit” is the central core of any computer system.  You will study in depth what it contains and how it works.</a:t>
            </a:r>
          </a:p>
          <a:p>
            <a:pPr>
              <a:lnSpc>
                <a:spcPct val="120000"/>
              </a:lnSpc>
            </a:pPr>
            <a:endParaRPr lang="en-GB" sz="1400" dirty="0">
              <a:solidFill>
                <a:srgbClr val="595959"/>
              </a:solidFill>
            </a:endParaRPr>
          </a:p>
          <a:p>
            <a:pPr marL="228600" indent="-228600">
              <a:lnSpc>
                <a:spcPct val="120000"/>
              </a:lnSpc>
              <a:buAutoNum type="arabicPeriod"/>
            </a:pPr>
            <a:r>
              <a:rPr lang="en-GB" sz="1400" dirty="0">
                <a:solidFill>
                  <a:srgbClr val="595959"/>
                </a:solidFill>
              </a:rPr>
              <a:t>Start by watching the following 3 videos from Craig ‘n’ Dave:</a:t>
            </a:r>
          </a:p>
          <a:p>
            <a:pPr marL="685800" lvl="1" indent="-228600">
              <a:lnSpc>
                <a:spcPct val="120000"/>
              </a:lnSpc>
              <a:buAutoNum type="arabicPeriod"/>
            </a:pPr>
            <a:r>
              <a:rPr lang="en-GB" sz="1400" b="1" dirty="0">
                <a:solidFill>
                  <a:schemeClr val="tx2"/>
                </a:solidFill>
              </a:rPr>
              <a:t>OCR: </a:t>
            </a:r>
            <a:r>
              <a:rPr lang="en-GB" sz="1400" dirty="0">
                <a:solidFill>
                  <a:schemeClr val="tx2"/>
                </a:solidFill>
                <a:hlinkClick r:id="rId3">
                  <a:extLst>
                    <a:ext uri="{A12FA001-AC4F-418D-AE19-62706E023703}">
                      <ahyp:hlinkClr xmlns:ahyp="http://schemas.microsoft.com/office/drawing/2018/hyperlinkcolor" val="tx"/>
                    </a:ext>
                  </a:extLst>
                </a:hlinkClick>
              </a:rPr>
              <a:t>https://student.craigndave.org/videos/ocr-alevel-slr01-alu-cu-registers-and-buses</a:t>
            </a:r>
            <a:endParaRPr lang="en-GB" sz="1400" dirty="0">
              <a:solidFill>
                <a:schemeClr val="tx2"/>
              </a:solidFill>
            </a:endParaRPr>
          </a:p>
          <a:p>
            <a:pPr marL="685800" lvl="1" indent="-228600">
              <a:lnSpc>
                <a:spcPct val="120000"/>
              </a:lnSpc>
              <a:buAutoNum type="arabicPeriod"/>
            </a:pPr>
            <a:r>
              <a:rPr lang="en-GB" sz="1400" b="1" dirty="0">
                <a:solidFill>
                  <a:schemeClr val="tx2"/>
                </a:solidFill>
              </a:rPr>
              <a:t>OCR: </a:t>
            </a:r>
            <a:r>
              <a:rPr lang="en-GB" sz="1400" dirty="0">
                <a:solidFill>
                  <a:schemeClr val="tx2"/>
                </a:solidFill>
                <a:hlinkClick r:id="rId4">
                  <a:extLst>
                    <a:ext uri="{A12FA001-AC4F-418D-AE19-62706E023703}">
                      <ahyp:hlinkClr xmlns:ahyp="http://schemas.microsoft.com/office/drawing/2018/hyperlinkcolor" val="tx"/>
                    </a:ext>
                  </a:extLst>
                </a:hlinkClick>
              </a:rPr>
              <a:t>https://student.craigndave.org/videos/ocr-alevel-slr01-fetch-decode-execute-cycle</a:t>
            </a:r>
            <a:endParaRPr lang="en-GB" sz="1400" dirty="0">
              <a:solidFill>
                <a:schemeClr val="tx2"/>
              </a:solidFill>
            </a:endParaRPr>
          </a:p>
          <a:p>
            <a:pPr marL="685800" lvl="1" indent="-228600">
              <a:lnSpc>
                <a:spcPct val="120000"/>
              </a:lnSpc>
              <a:buAutoNum type="arabicPeriod"/>
            </a:pPr>
            <a:r>
              <a:rPr lang="en-GB" sz="1400" b="1" dirty="0">
                <a:solidFill>
                  <a:schemeClr val="tx2"/>
                </a:solidFill>
              </a:rPr>
              <a:t>OCR: </a:t>
            </a:r>
            <a:r>
              <a:rPr lang="en-GB" sz="1400" dirty="0">
                <a:solidFill>
                  <a:schemeClr val="tx2"/>
                </a:solidFill>
                <a:hlinkClick r:id="rId5">
                  <a:extLst>
                    <a:ext uri="{A12FA001-AC4F-418D-AE19-62706E023703}">
                      <ahyp:hlinkClr xmlns:ahyp="http://schemas.microsoft.com/office/drawing/2018/hyperlinkcolor" val="tx"/>
                    </a:ext>
                  </a:extLst>
                </a:hlinkClick>
              </a:rPr>
              <a:t>https://student.craigndave.org/videos/ocr-alevel-slr01-performance-of-the-cpu</a:t>
            </a:r>
            <a:endParaRPr lang="en-GB" sz="1400" dirty="0">
              <a:solidFill>
                <a:schemeClr val="tx2"/>
              </a:solidFill>
            </a:endParaRPr>
          </a:p>
          <a:p>
            <a:pPr>
              <a:lnSpc>
                <a:spcPct val="120000"/>
              </a:lnSpc>
            </a:pPr>
            <a:endParaRPr lang="en-GB" sz="1400" dirty="0">
              <a:solidFill>
                <a:srgbClr val="595959"/>
              </a:solidFill>
            </a:endParaRPr>
          </a:p>
          <a:p>
            <a:pPr>
              <a:lnSpc>
                <a:spcPct val="120000"/>
              </a:lnSpc>
            </a:pPr>
            <a:r>
              <a:rPr lang="en-GB" sz="1400" dirty="0">
                <a:solidFill>
                  <a:srgbClr val="595959"/>
                </a:solidFill>
              </a:rPr>
              <a:t>2.     Draw a diagram of the CPU, showing the following components and describing what each is for:</a:t>
            </a:r>
          </a:p>
          <a:p>
            <a:pPr marL="171450" lvl="2" indent="-171450">
              <a:buFont typeface="Arial" panose="020B0604020202020204" pitchFamily="34" charset="0"/>
              <a:buChar char="•"/>
            </a:pPr>
            <a:r>
              <a:rPr lang="en-GB" sz="1400" dirty="0">
                <a:solidFill>
                  <a:srgbClr val="595959"/>
                </a:solidFill>
              </a:rPr>
              <a:t>Arithmetic Logic Unit (ALU)</a:t>
            </a:r>
          </a:p>
          <a:p>
            <a:pPr marL="171450" lvl="2" indent="-171450">
              <a:buFont typeface="Arial" panose="020B0604020202020204" pitchFamily="34" charset="0"/>
              <a:buChar char="•"/>
            </a:pPr>
            <a:r>
              <a:rPr lang="en-GB" sz="1400" dirty="0">
                <a:solidFill>
                  <a:srgbClr val="595959"/>
                </a:solidFill>
              </a:rPr>
              <a:t>Control Unit (CU)</a:t>
            </a:r>
          </a:p>
          <a:p>
            <a:pPr marL="171450" lvl="2" indent="-171450">
              <a:buFont typeface="Arial" panose="020B0604020202020204" pitchFamily="34" charset="0"/>
              <a:buChar char="•"/>
            </a:pPr>
            <a:r>
              <a:rPr lang="en-GB" sz="1400" dirty="0">
                <a:solidFill>
                  <a:srgbClr val="595959"/>
                </a:solidFill>
              </a:rPr>
              <a:t>Cache</a:t>
            </a:r>
          </a:p>
          <a:p>
            <a:pPr marL="0" lvl="2"/>
            <a:endParaRPr lang="en-GB" sz="1400" dirty="0">
              <a:solidFill>
                <a:srgbClr val="595959"/>
              </a:solidFill>
            </a:endParaRPr>
          </a:p>
          <a:p>
            <a:pPr marL="0" lvl="2"/>
            <a:r>
              <a:rPr lang="en-GB" sz="1400" dirty="0">
                <a:solidFill>
                  <a:srgbClr val="595959"/>
                </a:solidFill>
              </a:rPr>
              <a:t>3.    Describe the steps of the fetch-decode-execute cycle, with reference to the following registers:</a:t>
            </a:r>
          </a:p>
          <a:p>
            <a:pPr marL="171450" lvl="2" indent="-171450">
              <a:buFont typeface="Arial" panose="020B0604020202020204" pitchFamily="34" charset="0"/>
              <a:buChar char="•"/>
            </a:pPr>
            <a:r>
              <a:rPr lang="en-GB" sz="1400" dirty="0">
                <a:solidFill>
                  <a:srgbClr val="595959"/>
                </a:solidFill>
              </a:rPr>
              <a:t>Program Counter (PC)</a:t>
            </a:r>
          </a:p>
          <a:p>
            <a:pPr marL="171450" lvl="2" indent="-171450">
              <a:buFont typeface="Arial" panose="020B0604020202020204" pitchFamily="34" charset="0"/>
              <a:buChar char="•"/>
            </a:pPr>
            <a:r>
              <a:rPr lang="en-GB" sz="1400" dirty="0">
                <a:solidFill>
                  <a:srgbClr val="595959"/>
                </a:solidFill>
              </a:rPr>
              <a:t>Memory Address Register (MAR)</a:t>
            </a:r>
          </a:p>
          <a:p>
            <a:pPr marL="171450" lvl="2" indent="-171450">
              <a:buFont typeface="Arial" panose="020B0604020202020204" pitchFamily="34" charset="0"/>
              <a:buChar char="•"/>
            </a:pPr>
            <a:r>
              <a:rPr lang="en-GB" sz="1400" dirty="0">
                <a:solidFill>
                  <a:srgbClr val="595959"/>
                </a:solidFill>
              </a:rPr>
              <a:t>Current Instruction Register (CIR)</a:t>
            </a:r>
          </a:p>
          <a:p>
            <a:pPr marL="171450" lvl="2" indent="-171450">
              <a:buFont typeface="Arial" panose="020B0604020202020204" pitchFamily="34" charset="0"/>
              <a:buChar char="•"/>
            </a:pPr>
            <a:r>
              <a:rPr lang="en-GB" sz="1400" dirty="0">
                <a:solidFill>
                  <a:srgbClr val="595959"/>
                </a:solidFill>
              </a:rPr>
              <a:t>Memory Data Register (MDR)</a:t>
            </a:r>
          </a:p>
          <a:p>
            <a:pPr marL="0" lvl="2"/>
            <a:endParaRPr lang="en-GB" sz="1400" dirty="0">
              <a:solidFill>
                <a:srgbClr val="595959"/>
              </a:solidFill>
            </a:endParaRPr>
          </a:p>
          <a:p>
            <a:pPr marL="228600" lvl="2" indent="-228600">
              <a:buAutoNum type="arabicPeriod" startAt="4"/>
            </a:pPr>
            <a:r>
              <a:rPr lang="en-GB" sz="1400" dirty="0">
                <a:solidFill>
                  <a:srgbClr val="595959"/>
                </a:solidFill>
              </a:rPr>
              <a:t>Describe how CPU performance can be improved by:</a:t>
            </a:r>
          </a:p>
          <a:p>
            <a:pPr marL="171450" lvl="2" indent="-171450">
              <a:buFont typeface="Arial" panose="020B0604020202020204" pitchFamily="34" charset="0"/>
              <a:buChar char="•"/>
            </a:pPr>
            <a:r>
              <a:rPr lang="en-GB" sz="1400" dirty="0">
                <a:solidFill>
                  <a:srgbClr val="595959"/>
                </a:solidFill>
              </a:rPr>
              <a:t>Increasing the clock speed</a:t>
            </a:r>
          </a:p>
          <a:p>
            <a:pPr marL="171450" lvl="2" indent="-171450">
              <a:buFont typeface="Arial" panose="020B0604020202020204" pitchFamily="34" charset="0"/>
              <a:buChar char="•"/>
            </a:pPr>
            <a:r>
              <a:rPr lang="en-GB" sz="1400" dirty="0">
                <a:solidFill>
                  <a:srgbClr val="595959"/>
                </a:solidFill>
              </a:rPr>
              <a:t>Increasing the cache size</a:t>
            </a:r>
          </a:p>
          <a:p>
            <a:pPr marL="171450" lvl="2" indent="-171450">
              <a:buFont typeface="Arial" panose="020B0604020202020204" pitchFamily="34" charset="0"/>
              <a:buChar char="•"/>
            </a:pPr>
            <a:r>
              <a:rPr lang="en-GB" sz="1400" dirty="0">
                <a:solidFill>
                  <a:srgbClr val="595959"/>
                </a:solidFill>
              </a:rPr>
              <a:t>Increasing the number of cores</a:t>
            </a:r>
          </a:p>
        </p:txBody>
      </p:sp>
      <p:pic>
        <p:nvPicPr>
          <p:cNvPr id="13" name="Picture 12" descr="A circuit board&#10;&#10;Description automatically generated">
            <a:extLst>
              <a:ext uri="{FF2B5EF4-FFF2-40B4-BE49-F238E27FC236}">
                <a16:creationId xmlns:a16="http://schemas.microsoft.com/office/drawing/2014/main" id="{B209A783-69B7-40A3-9FAC-1B940C216F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7038" y="1417039"/>
            <a:ext cx="2593394" cy="2151662"/>
          </a:xfrm>
          <a:prstGeom prst="rect">
            <a:avLst/>
          </a:prstGeom>
        </p:spPr>
      </p:pic>
    </p:spTree>
    <p:extLst>
      <p:ext uri="{BB962C8B-B14F-4D97-AF65-F5344CB8AC3E}">
        <p14:creationId xmlns:p14="http://schemas.microsoft.com/office/powerpoint/2010/main" val="89332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08AB979-E4DC-4F13-981F-44A9F34124A7}"/>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3</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Different types of memory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Memory task</a:t>
            </a:r>
          </a:p>
        </p:txBody>
      </p:sp>
      <p:sp>
        <p:nvSpPr>
          <p:cNvPr id="10" name="TextBox 9">
            <a:extLst>
              <a:ext uri="{FF2B5EF4-FFF2-40B4-BE49-F238E27FC236}">
                <a16:creationId xmlns:a16="http://schemas.microsoft.com/office/drawing/2014/main" id="{FD21D87A-E362-49F9-8CFE-8571F9584EF5}"/>
              </a:ext>
            </a:extLst>
          </p:cNvPr>
          <p:cNvSpPr txBox="1"/>
          <p:nvPr/>
        </p:nvSpPr>
        <p:spPr>
          <a:xfrm>
            <a:off x="371567" y="1417038"/>
            <a:ext cx="7638217" cy="4139595"/>
          </a:xfrm>
          <a:prstGeom prst="rect">
            <a:avLst/>
          </a:prstGeom>
          <a:noFill/>
        </p:spPr>
        <p:txBody>
          <a:bodyPr wrap="square" rtlCol="0">
            <a:spAutoFit/>
          </a:bodyPr>
          <a:lstStyle/>
          <a:p>
            <a:r>
              <a:rPr lang="en-GB" sz="1400" dirty="0">
                <a:solidFill>
                  <a:srgbClr val="595959"/>
                </a:solidFill>
              </a:rPr>
              <a:t>Computer memory comes in different forms.  Carry out some research and answer the following questions:</a:t>
            </a:r>
          </a:p>
          <a:p>
            <a:endParaRPr lang="en-GB" sz="1400" dirty="0">
              <a:solidFill>
                <a:srgbClr val="595959"/>
              </a:solidFill>
            </a:endParaRPr>
          </a:p>
          <a:p>
            <a:r>
              <a:rPr lang="en-GB" sz="1400" b="1" dirty="0">
                <a:solidFill>
                  <a:srgbClr val="595959"/>
                </a:solidFill>
              </a:rPr>
              <a:t>Random Access Memory (RAM)</a:t>
            </a:r>
          </a:p>
          <a:p>
            <a:pPr marL="171450" indent="-171450">
              <a:buFont typeface="Arial" panose="020B0604020202020204" pitchFamily="34" charset="0"/>
              <a:buChar char="•"/>
            </a:pPr>
            <a:r>
              <a:rPr lang="en-GB" sz="1400" dirty="0">
                <a:solidFill>
                  <a:srgbClr val="595959"/>
                </a:solidFill>
              </a:rPr>
              <a:t>What is RAM?</a:t>
            </a:r>
          </a:p>
          <a:p>
            <a:pPr marL="171450" indent="-171450">
              <a:buFont typeface="Arial" panose="020B0604020202020204" pitchFamily="34" charset="0"/>
              <a:buChar char="•"/>
            </a:pPr>
            <a:r>
              <a:rPr lang="en-GB" sz="1400" dirty="0">
                <a:solidFill>
                  <a:srgbClr val="595959"/>
                </a:solidFill>
              </a:rPr>
              <a:t>Is RAM volatile or non-volatile?</a:t>
            </a:r>
          </a:p>
          <a:p>
            <a:pPr marL="171450" indent="-171450">
              <a:buFont typeface="Arial" panose="020B0604020202020204" pitchFamily="34" charset="0"/>
              <a:buChar char="•"/>
            </a:pPr>
            <a:r>
              <a:rPr lang="en-GB" sz="1400" dirty="0">
                <a:solidFill>
                  <a:srgbClr val="595959"/>
                </a:solidFill>
              </a:rPr>
              <a:t>Is RAM read-only or read-write?</a:t>
            </a:r>
          </a:p>
          <a:p>
            <a:pPr marL="171450" indent="-171450">
              <a:buFont typeface="Arial" panose="020B0604020202020204" pitchFamily="34" charset="0"/>
              <a:buChar char="•"/>
            </a:pPr>
            <a:r>
              <a:rPr lang="en-GB" sz="1400" dirty="0">
                <a:solidFill>
                  <a:srgbClr val="595959"/>
                </a:solidFill>
              </a:rPr>
              <a:t>What sort of information does RAM typically hold?</a:t>
            </a:r>
          </a:p>
          <a:p>
            <a:endParaRPr lang="en-GB" sz="1400" dirty="0">
              <a:solidFill>
                <a:srgbClr val="595959"/>
              </a:solidFill>
            </a:endParaRPr>
          </a:p>
          <a:p>
            <a:r>
              <a:rPr lang="en-GB" sz="1400" b="1" dirty="0">
                <a:solidFill>
                  <a:srgbClr val="595959"/>
                </a:solidFill>
              </a:rPr>
              <a:t>Read Only Memory (ROM)</a:t>
            </a:r>
          </a:p>
          <a:p>
            <a:pPr marL="171450" indent="-171450">
              <a:buFont typeface="Arial" panose="020B0604020202020204" pitchFamily="34" charset="0"/>
              <a:buChar char="•"/>
            </a:pPr>
            <a:r>
              <a:rPr lang="en-GB" sz="1400" dirty="0">
                <a:solidFill>
                  <a:srgbClr val="595959"/>
                </a:solidFill>
              </a:rPr>
              <a:t>What is ROM?</a:t>
            </a:r>
          </a:p>
          <a:p>
            <a:pPr marL="171450" indent="-171450">
              <a:buFont typeface="Arial" panose="020B0604020202020204" pitchFamily="34" charset="0"/>
              <a:buChar char="•"/>
            </a:pPr>
            <a:r>
              <a:rPr lang="en-GB" sz="1400" dirty="0">
                <a:solidFill>
                  <a:srgbClr val="595959"/>
                </a:solidFill>
              </a:rPr>
              <a:t>Is ROM volatile or non-volatile?</a:t>
            </a:r>
          </a:p>
          <a:p>
            <a:pPr marL="171450" indent="-171450">
              <a:buFont typeface="Arial" panose="020B0604020202020204" pitchFamily="34" charset="0"/>
              <a:buChar char="•"/>
            </a:pPr>
            <a:r>
              <a:rPr lang="en-GB" sz="1400" dirty="0">
                <a:solidFill>
                  <a:srgbClr val="595959"/>
                </a:solidFill>
              </a:rPr>
              <a:t>Is ROM read-only or read-write?</a:t>
            </a:r>
          </a:p>
          <a:p>
            <a:pPr marL="171450" indent="-171450">
              <a:buFont typeface="Arial" panose="020B0604020202020204" pitchFamily="34" charset="0"/>
              <a:buChar char="•"/>
            </a:pPr>
            <a:r>
              <a:rPr lang="en-GB" sz="1400" dirty="0">
                <a:solidFill>
                  <a:srgbClr val="595959"/>
                </a:solidFill>
              </a:rPr>
              <a:t>What sort of information does ROM typically hold?</a:t>
            </a:r>
          </a:p>
          <a:p>
            <a:endParaRPr lang="en-GB" sz="1400" dirty="0">
              <a:solidFill>
                <a:srgbClr val="595959"/>
              </a:solidFill>
            </a:endParaRPr>
          </a:p>
          <a:p>
            <a:r>
              <a:rPr lang="en-GB" sz="1400" b="1" dirty="0">
                <a:solidFill>
                  <a:srgbClr val="595959"/>
                </a:solidFill>
              </a:rPr>
              <a:t>Virtual Memory</a:t>
            </a:r>
          </a:p>
          <a:p>
            <a:pPr marL="285750" indent="-285750">
              <a:buFont typeface="Arial" panose="020B0604020202020204" pitchFamily="34" charset="0"/>
              <a:buChar char="•"/>
            </a:pPr>
            <a:r>
              <a:rPr lang="en-GB" sz="1400" dirty="0">
                <a:solidFill>
                  <a:srgbClr val="595959"/>
                </a:solidFill>
              </a:rPr>
              <a:t>What is Virtual Memory?</a:t>
            </a:r>
          </a:p>
          <a:p>
            <a:pPr marL="285750" indent="-285750">
              <a:buFont typeface="Arial" panose="020B0604020202020204" pitchFamily="34" charset="0"/>
              <a:buChar char="•"/>
            </a:pPr>
            <a:r>
              <a:rPr lang="en-GB" sz="1400" dirty="0">
                <a:solidFill>
                  <a:srgbClr val="595959"/>
                </a:solidFill>
              </a:rPr>
              <a:t>Why is Virtual Memory needed?</a:t>
            </a:r>
          </a:p>
          <a:p>
            <a:endParaRPr lang="en-GB" sz="1100" dirty="0">
              <a:solidFill>
                <a:srgbClr val="595959"/>
              </a:solidFill>
            </a:endParaRPr>
          </a:p>
        </p:txBody>
      </p:sp>
      <p:sp>
        <p:nvSpPr>
          <p:cNvPr id="14" name="Rectangle 13">
            <a:extLst>
              <a:ext uri="{FF2B5EF4-FFF2-40B4-BE49-F238E27FC236}">
                <a16:creationId xmlns:a16="http://schemas.microsoft.com/office/drawing/2014/main" id="{BC066CF9-357F-4DA6-B165-D4E16A6FB2DC}"/>
              </a:ext>
            </a:extLst>
          </p:cNvPr>
          <p:cNvSpPr/>
          <p:nvPr/>
        </p:nvSpPr>
        <p:spPr>
          <a:xfrm>
            <a:off x="371567" y="5647907"/>
            <a:ext cx="11360200" cy="10084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595959"/>
                </a:solidFill>
              </a:rPr>
              <a:t>Additional help:  </a:t>
            </a:r>
            <a:r>
              <a:rPr lang="en-GB" sz="1200" dirty="0">
                <a:solidFill>
                  <a:srgbClr val="595959"/>
                </a:solidFill>
              </a:rPr>
              <a:t>For additional help and support in completing this task you might like to watch the following videos from Craig ‘n’ Dave:</a:t>
            </a:r>
          </a:p>
          <a:p>
            <a:endParaRPr lang="en-GB" sz="1200" dirty="0">
              <a:solidFill>
                <a:srgbClr val="595959"/>
              </a:solidFill>
            </a:endParaRPr>
          </a:p>
          <a:p>
            <a:r>
              <a:rPr lang="en-GB" sz="1200" dirty="0">
                <a:solidFill>
                  <a:srgbClr val="595959"/>
                </a:solidFill>
              </a:rPr>
              <a:t>RAM and ROM:      </a:t>
            </a:r>
            <a:r>
              <a:rPr lang="en-GB" sz="1200" dirty="0">
                <a:solidFill>
                  <a:srgbClr val="595959"/>
                </a:solidFill>
                <a:hlinkClick r:id="rId3">
                  <a:extLst>
                    <a:ext uri="{A12FA001-AC4F-418D-AE19-62706E023703}">
                      <ahyp:hlinkClr xmlns:ahyp="http://schemas.microsoft.com/office/drawing/2018/hyperlinkcolor" val="tx"/>
                    </a:ext>
                  </a:extLst>
                </a:hlinkClick>
              </a:rPr>
              <a:t>https://student.craigndave.org/videos/ocr-gcse-slr1-2-ram-and-rom</a:t>
            </a:r>
            <a:r>
              <a:rPr lang="en-GB" sz="1200" dirty="0">
                <a:solidFill>
                  <a:srgbClr val="595959"/>
                </a:solidFill>
              </a:rPr>
              <a:t> </a:t>
            </a:r>
          </a:p>
          <a:p>
            <a:endParaRPr lang="en-GB" sz="1200" dirty="0">
              <a:solidFill>
                <a:srgbClr val="595959"/>
              </a:solidFill>
            </a:endParaRPr>
          </a:p>
          <a:p>
            <a:r>
              <a:rPr lang="en-GB" sz="1200" dirty="0">
                <a:solidFill>
                  <a:srgbClr val="595959"/>
                </a:solidFill>
              </a:rPr>
              <a:t>The need for Virtual Memory:      </a:t>
            </a:r>
            <a:r>
              <a:rPr lang="en-GB" sz="1200" dirty="0">
                <a:solidFill>
                  <a:srgbClr val="595959"/>
                </a:solidFill>
                <a:hlinkClick r:id="rId4">
                  <a:extLst>
                    <a:ext uri="{A12FA001-AC4F-418D-AE19-62706E023703}">
                      <ahyp:hlinkClr xmlns:ahyp="http://schemas.microsoft.com/office/drawing/2018/hyperlinkcolor" val="tx"/>
                    </a:ext>
                  </a:extLst>
                </a:hlinkClick>
              </a:rPr>
              <a:t>https://student.craigndave.org/videos/ocr-gcse-slr1-2-the-need-for-virtual-memory</a:t>
            </a:r>
            <a:r>
              <a:rPr lang="en-GB" sz="1200" dirty="0">
                <a:solidFill>
                  <a:srgbClr val="595959"/>
                </a:solidFill>
              </a:rPr>
              <a:t> </a:t>
            </a:r>
          </a:p>
        </p:txBody>
      </p:sp>
      <p:pic>
        <p:nvPicPr>
          <p:cNvPr id="15" name="Picture 14" descr="A circuit board&#10;&#10;Description automatically generated">
            <a:extLst>
              <a:ext uri="{FF2B5EF4-FFF2-40B4-BE49-F238E27FC236}">
                <a16:creationId xmlns:a16="http://schemas.microsoft.com/office/drawing/2014/main" id="{89C7DE7E-F589-454F-9DAF-9204EBBCF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14102">
            <a:off x="6403387" y="2455972"/>
            <a:ext cx="4571802" cy="2778705"/>
          </a:xfrm>
          <a:prstGeom prst="rect">
            <a:avLst/>
          </a:prstGeom>
        </p:spPr>
      </p:pic>
      <p:pic>
        <p:nvPicPr>
          <p:cNvPr id="16" name="Picture 15">
            <a:extLst>
              <a:ext uri="{FF2B5EF4-FFF2-40B4-BE49-F238E27FC236}">
                <a16:creationId xmlns:a16="http://schemas.microsoft.com/office/drawing/2014/main" id="{0AB79A70-0E52-4AB6-A565-069506B23CCA}"/>
              </a:ext>
            </a:extLst>
          </p:cNvPr>
          <p:cNvPicPr>
            <a:picLocks noChangeAspect="1"/>
          </p:cNvPicPr>
          <p:nvPr/>
        </p:nvPicPr>
        <p:blipFill>
          <a:blip r:embed="rId6"/>
          <a:stretch>
            <a:fillRect/>
          </a:stretch>
        </p:blipFill>
        <p:spPr>
          <a:xfrm>
            <a:off x="8009785" y="1130903"/>
            <a:ext cx="3578813" cy="1371272"/>
          </a:xfrm>
          <a:prstGeom prst="rect">
            <a:avLst/>
          </a:prstGeom>
        </p:spPr>
      </p:pic>
    </p:spTree>
    <p:extLst>
      <p:ext uri="{BB962C8B-B14F-4D97-AF65-F5344CB8AC3E}">
        <p14:creationId xmlns:p14="http://schemas.microsoft.com/office/powerpoint/2010/main" val="148988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C45F695-74DE-4E80-B4A4-85AC8AC66D06}"/>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4</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Types of secondary storage</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Storage task</a:t>
            </a:r>
          </a:p>
        </p:txBody>
      </p:sp>
      <p:sp>
        <p:nvSpPr>
          <p:cNvPr id="12" name="TextBox 11">
            <a:extLst>
              <a:ext uri="{FF2B5EF4-FFF2-40B4-BE49-F238E27FC236}">
                <a16:creationId xmlns:a16="http://schemas.microsoft.com/office/drawing/2014/main" id="{BF42236E-F512-49C1-BDF2-4631C63185E5}"/>
              </a:ext>
            </a:extLst>
          </p:cNvPr>
          <p:cNvSpPr txBox="1"/>
          <p:nvPr/>
        </p:nvSpPr>
        <p:spPr>
          <a:xfrm>
            <a:off x="371568" y="1417038"/>
            <a:ext cx="6986162" cy="2800767"/>
          </a:xfrm>
          <a:prstGeom prst="rect">
            <a:avLst/>
          </a:prstGeom>
          <a:noFill/>
        </p:spPr>
        <p:txBody>
          <a:bodyPr wrap="square" rtlCol="0">
            <a:spAutoFit/>
          </a:bodyPr>
          <a:lstStyle/>
          <a:p>
            <a:r>
              <a:rPr lang="en-GB" sz="1400" dirty="0">
                <a:solidFill>
                  <a:srgbClr val="595959"/>
                </a:solidFill>
              </a:rPr>
              <a:t>Virtually all secondary storage devices in use today fit into one of three broad categories:</a:t>
            </a:r>
          </a:p>
          <a:p>
            <a:endParaRPr lang="en-GB" sz="1400" dirty="0">
              <a:solidFill>
                <a:srgbClr val="595959"/>
              </a:solidFill>
            </a:endParaRPr>
          </a:p>
          <a:p>
            <a:pPr marL="171450" indent="-171450">
              <a:buFont typeface="Arial" panose="020B0604020202020204" pitchFamily="34" charset="0"/>
              <a:buChar char="•"/>
            </a:pPr>
            <a:r>
              <a:rPr lang="en-GB" sz="1400" dirty="0">
                <a:solidFill>
                  <a:srgbClr val="595959"/>
                </a:solidFill>
              </a:rPr>
              <a:t>Magnetic</a:t>
            </a:r>
          </a:p>
          <a:p>
            <a:pPr marL="171450" indent="-171450">
              <a:buFont typeface="Arial" panose="020B0604020202020204" pitchFamily="34" charset="0"/>
              <a:buChar char="•"/>
            </a:pPr>
            <a:r>
              <a:rPr lang="en-GB" sz="1400" dirty="0">
                <a:solidFill>
                  <a:srgbClr val="595959"/>
                </a:solidFill>
              </a:rPr>
              <a:t>Optical</a:t>
            </a:r>
          </a:p>
          <a:p>
            <a:pPr marL="171450" indent="-171450">
              <a:buFont typeface="Arial" panose="020B0604020202020204" pitchFamily="34" charset="0"/>
              <a:buChar char="•"/>
            </a:pPr>
            <a:r>
              <a:rPr lang="en-GB" sz="1400" dirty="0">
                <a:solidFill>
                  <a:srgbClr val="595959"/>
                </a:solidFill>
              </a:rPr>
              <a:t>Solid state</a:t>
            </a:r>
          </a:p>
          <a:p>
            <a:pPr marL="171450" indent="-171450">
              <a:buFont typeface="Arial" panose="020B0604020202020204" pitchFamily="34" charset="0"/>
              <a:buChar char="•"/>
            </a:pPr>
            <a:endParaRPr lang="en-GB" sz="1400" dirty="0">
              <a:solidFill>
                <a:srgbClr val="595959"/>
              </a:solidFill>
            </a:endParaRPr>
          </a:p>
          <a:p>
            <a:r>
              <a:rPr lang="en-GB" sz="1400" dirty="0">
                <a:solidFill>
                  <a:srgbClr val="595959"/>
                </a:solidFill>
              </a:rPr>
              <a:t>For each of these three categories of secondary storage, answer the following questions:</a:t>
            </a:r>
          </a:p>
          <a:p>
            <a:endParaRPr lang="en-GB" sz="1400" dirty="0">
              <a:solidFill>
                <a:srgbClr val="595959"/>
              </a:solidFill>
            </a:endParaRPr>
          </a:p>
          <a:p>
            <a:pPr marL="171450" indent="-171450">
              <a:buFont typeface="Arial" panose="020B0604020202020204" pitchFamily="34" charset="0"/>
              <a:buChar char="•"/>
            </a:pPr>
            <a:r>
              <a:rPr lang="en-GB" sz="1400" dirty="0">
                <a:solidFill>
                  <a:srgbClr val="595959"/>
                </a:solidFill>
              </a:rPr>
              <a:t>How does it work?</a:t>
            </a:r>
          </a:p>
          <a:p>
            <a:pPr marL="171450" indent="-171450">
              <a:buFont typeface="Arial" panose="020B0604020202020204" pitchFamily="34" charset="0"/>
              <a:buChar char="•"/>
            </a:pPr>
            <a:r>
              <a:rPr lang="en-GB" sz="1400" dirty="0">
                <a:solidFill>
                  <a:srgbClr val="595959"/>
                </a:solidFill>
              </a:rPr>
              <a:t>What are the advantages?</a:t>
            </a:r>
          </a:p>
          <a:p>
            <a:pPr marL="171450" indent="-171450">
              <a:buFont typeface="Arial" panose="020B0604020202020204" pitchFamily="34" charset="0"/>
              <a:buChar char="•"/>
            </a:pPr>
            <a:r>
              <a:rPr lang="en-GB" sz="1400" dirty="0">
                <a:solidFill>
                  <a:srgbClr val="595959"/>
                </a:solidFill>
              </a:rPr>
              <a:t>What are the disadvantages?</a:t>
            </a:r>
          </a:p>
          <a:p>
            <a:pPr marL="171450" indent="-171450">
              <a:buFont typeface="Arial" panose="020B0604020202020204" pitchFamily="34" charset="0"/>
              <a:buChar char="•"/>
            </a:pPr>
            <a:endParaRPr lang="en-GB" sz="1100" dirty="0">
              <a:solidFill>
                <a:srgbClr val="595959"/>
              </a:solidFill>
            </a:endParaRPr>
          </a:p>
          <a:p>
            <a:endParaRPr lang="en-GB" sz="1100" dirty="0">
              <a:solidFill>
                <a:srgbClr val="595959"/>
              </a:solidFill>
            </a:endParaRPr>
          </a:p>
        </p:txBody>
      </p:sp>
      <p:grpSp>
        <p:nvGrpSpPr>
          <p:cNvPr id="13" name="Group 12">
            <a:extLst>
              <a:ext uri="{FF2B5EF4-FFF2-40B4-BE49-F238E27FC236}">
                <a16:creationId xmlns:a16="http://schemas.microsoft.com/office/drawing/2014/main" id="{59B33E7A-3414-48FF-A6D6-351D9DEE503C}"/>
              </a:ext>
            </a:extLst>
          </p:cNvPr>
          <p:cNvGrpSpPr/>
          <p:nvPr/>
        </p:nvGrpSpPr>
        <p:grpSpPr>
          <a:xfrm>
            <a:off x="7187609" y="1828800"/>
            <a:ext cx="4871972" cy="4944928"/>
            <a:chOff x="6090127" y="1034731"/>
            <a:chExt cx="5714577" cy="5624697"/>
          </a:xfrm>
        </p:grpSpPr>
        <p:pic>
          <p:nvPicPr>
            <p:cNvPr id="17" name="Picture 16">
              <a:extLst>
                <a:ext uri="{FF2B5EF4-FFF2-40B4-BE49-F238E27FC236}">
                  <a16:creationId xmlns:a16="http://schemas.microsoft.com/office/drawing/2014/main" id="{9800D7C0-58B4-4E05-B250-307D62B3F9F8}"/>
                </a:ext>
              </a:extLst>
            </p:cNvPr>
            <p:cNvPicPr>
              <a:picLocks noChangeAspect="1"/>
            </p:cNvPicPr>
            <p:nvPr/>
          </p:nvPicPr>
          <p:blipFill>
            <a:blip r:embed="rId3">
              <a:clrChange>
                <a:clrFrom>
                  <a:srgbClr val="E9E9E9"/>
                </a:clrFrom>
                <a:clrTo>
                  <a:srgbClr val="E9E9E9">
                    <a:alpha val="0"/>
                  </a:srgbClr>
                </a:clrTo>
              </a:clrChange>
              <a:extLst>
                <a:ext uri="{BEBA8EAE-BF5A-486C-A8C5-ECC9F3942E4B}">
                  <a14:imgProps xmlns:a14="http://schemas.microsoft.com/office/drawing/2010/main">
                    <a14:imgLayer r:embed="rId4">
                      <a14:imgEffect>
                        <a14:backgroundRemoval t="5193" b="94305" l="3930" r="92140">
                          <a14:foregroundMark x1="7205" y1="86265" x2="13319" y2="51759"/>
                          <a14:foregroundMark x1="13319" y1="51759" x2="15939" y2="8040"/>
                          <a14:foregroundMark x1="15502" y1="5360" x2="91485" y2="11558"/>
                          <a14:foregroundMark x1="92140" y1="11558" x2="82314" y2="90117"/>
                          <a14:foregroundMark x1="80786" y1="90955" x2="4148" y2="87605"/>
                          <a14:foregroundMark x1="48253" y1="91792" x2="83188" y2="94305"/>
                        </a14:backgroundRemoval>
                      </a14:imgEffect>
                    </a14:imgLayer>
                  </a14:imgProps>
                </a:ext>
              </a:extLst>
            </a:blip>
            <a:stretch>
              <a:fillRect/>
            </a:stretch>
          </p:blipFill>
          <p:spPr>
            <a:xfrm>
              <a:off x="8571063" y="1930761"/>
              <a:ext cx="3233641" cy="4215030"/>
            </a:xfrm>
            <a:prstGeom prst="rect">
              <a:avLst/>
            </a:prstGeom>
          </p:spPr>
        </p:pic>
        <p:pic>
          <p:nvPicPr>
            <p:cNvPr id="18" name="Picture 17" descr="A picture containing device, sitting, white, table&#10;&#10;Description automatically generated">
              <a:extLst>
                <a:ext uri="{FF2B5EF4-FFF2-40B4-BE49-F238E27FC236}">
                  <a16:creationId xmlns:a16="http://schemas.microsoft.com/office/drawing/2014/main" id="{0C2D4BE3-51CE-4230-B7FE-CF800544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5190" y="1034731"/>
              <a:ext cx="3145997" cy="3037740"/>
            </a:xfrm>
            <a:prstGeom prst="rect">
              <a:avLst/>
            </a:prstGeom>
          </p:spPr>
        </p:pic>
        <p:pic>
          <p:nvPicPr>
            <p:cNvPr id="19" name="Picture 18" descr="A picture containing disk, electronics, video, game&#10;&#10;Description automatically generated">
              <a:extLst>
                <a:ext uri="{FF2B5EF4-FFF2-40B4-BE49-F238E27FC236}">
                  <a16:creationId xmlns:a16="http://schemas.microsoft.com/office/drawing/2014/main" id="{60857784-24DB-4065-93DC-64A5D8CBA0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0127" y="2740277"/>
              <a:ext cx="4169541" cy="3919151"/>
            </a:xfrm>
            <a:prstGeom prst="rect">
              <a:avLst/>
            </a:prstGeom>
          </p:spPr>
        </p:pic>
      </p:grpSp>
      <p:sp>
        <p:nvSpPr>
          <p:cNvPr id="21" name="Rectangle 20">
            <a:extLst>
              <a:ext uri="{FF2B5EF4-FFF2-40B4-BE49-F238E27FC236}">
                <a16:creationId xmlns:a16="http://schemas.microsoft.com/office/drawing/2014/main" id="{C52C03E1-271A-4E16-ADEB-0B7F9CE9A1C0}"/>
              </a:ext>
            </a:extLst>
          </p:cNvPr>
          <p:cNvSpPr/>
          <p:nvPr/>
        </p:nvSpPr>
        <p:spPr>
          <a:xfrm>
            <a:off x="423957" y="4922356"/>
            <a:ext cx="6933773" cy="173669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595959"/>
                </a:solidFill>
              </a:rPr>
              <a:t>Additional help:</a:t>
            </a:r>
          </a:p>
          <a:p>
            <a:r>
              <a:rPr lang="en-GB" sz="1200" dirty="0">
                <a:solidFill>
                  <a:srgbClr val="595959"/>
                </a:solidFill>
              </a:rPr>
              <a:t>For additional help and support in completing this task you might like to watch the following videos from Craig ‘n’ Dave:</a:t>
            </a:r>
          </a:p>
          <a:p>
            <a:endParaRPr lang="en-GB" sz="1200" dirty="0">
              <a:solidFill>
                <a:srgbClr val="595959"/>
              </a:solidFill>
            </a:endParaRPr>
          </a:p>
          <a:p>
            <a:r>
              <a:rPr lang="en-GB" sz="1200" dirty="0">
                <a:solidFill>
                  <a:srgbClr val="595959"/>
                </a:solidFill>
              </a:rPr>
              <a:t>Magnetic, Flash and Optical storage:</a:t>
            </a:r>
          </a:p>
          <a:p>
            <a:r>
              <a:rPr lang="en-GB" sz="1200" dirty="0">
                <a:solidFill>
                  <a:srgbClr val="595959"/>
                </a:solidFill>
                <a:hlinkClick r:id="rId7">
                  <a:extLst>
                    <a:ext uri="{A12FA001-AC4F-418D-AE19-62706E023703}">
                      <ahyp:hlinkClr xmlns:ahyp="http://schemas.microsoft.com/office/drawing/2018/hyperlinkcolor" val="tx"/>
                    </a:ext>
                  </a:extLst>
                </a:hlinkClick>
              </a:rPr>
              <a:t>https://student.craigndave.org/videos/ocr-alevel-slr03-magnetic-flash-and-optical-storage</a:t>
            </a:r>
            <a:r>
              <a:rPr lang="en-GB" sz="1200" dirty="0">
                <a:solidFill>
                  <a:srgbClr val="595959"/>
                </a:solidFill>
              </a:rPr>
              <a:t> </a:t>
            </a:r>
          </a:p>
          <a:p>
            <a:endParaRPr lang="en-GB" sz="1200" dirty="0">
              <a:solidFill>
                <a:srgbClr val="595959"/>
              </a:solidFill>
            </a:endParaRPr>
          </a:p>
          <a:p>
            <a:r>
              <a:rPr lang="en-GB" sz="1200" dirty="0">
                <a:solidFill>
                  <a:srgbClr val="595959"/>
                </a:solidFill>
              </a:rPr>
              <a:t>Comparing capacity and speed of storage media:</a:t>
            </a:r>
          </a:p>
          <a:p>
            <a:r>
              <a:rPr lang="en-GB" sz="1200" dirty="0">
                <a:solidFill>
                  <a:srgbClr val="595959"/>
                </a:solidFill>
                <a:hlinkClick r:id="rId8">
                  <a:extLst>
                    <a:ext uri="{A12FA001-AC4F-418D-AE19-62706E023703}">
                      <ahyp:hlinkClr xmlns:ahyp="http://schemas.microsoft.com/office/drawing/2018/hyperlinkcolor" val="tx"/>
                    </a:ext>
                  </a:extLst>
                </a:hlinkClick>
              </a:rPr>
              <a:t>https://student.craigndave.org/videos/aqa-alevel-slr18-comparing-capacity-and-speed-of-storage-media</a:t>
            </a:r>
            <a:r>
              <a:rPr lang="en-GB" sz="1200" dirty="0">
                <a:solidFill>
                  <a:srgbClr val="595959"/>
                </a:solidFill>
              </a:rPr>
              <a:t> </a:t>
            </a:r>
          </a:p>
        </p:txBody>
      </p:sp>
    </p:spTree>
    <p:extLst>
      <p:ext uri="{BB962C8B-B14F-4D97-AF65-F5344CB8AC3E}">
        <p14:creationId xmlns:p14="http://schemas.microsoft.com/office/powerpoint/2010/main" val="1831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12CB489-43AF-4BFE-9812-832191AC05EA}"/>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5</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Operating systems</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Systems software task</a:t>
            </a:r>
          </a:p>
        </p:txBody>
      </p:sp>
      <p:sp>
        <p:nvSpPr>
          <p:cNvPr id="46" name="TextBox 45">
            <a:extLst>
              <a:ext uri="{FF2B5EF4-FFF2-40B4-BE49-F238E27FC236}">
                <a16:creationId xmlns:a16="http://schemas.microsoft.com/office/drawing/2014/main" id="{1600D51F-7293-4680-9209-7952AA996232}"/>
              </a:ext>
            </a:extLst>
          </p:cNvPr>
          <p:cNvSpPr txBox="1"/>
          <p:nvPr/>
        </p:nvSpPr>
        <p:spPr>
          <a:xfrm>
            <a:off x="371568" y="1417038"/>
            <a:ext cx="6811657" cy="1711238"/>
          </a:xfrm>
          <a:prstGeom prst="rect">
            <a:avLst/>
          </a:prstGeom>
          <a:noFill/>
        </p:spPr>
        <p:txBody>
          <a:bodyPr wrap="square" rtlCol="0">
            <a:spAutoFit/>
          </a:bodyPr>
          <a:lstStyle/>
          <a:p>
            <a:r>
              <a:rPr lang="en-GB" sz="1400" dirty="0">
                <a:solidFill>
                  <a:srgbClr val="595959"/>
                </a:solidFill>
              </a:rPr>
              <a:t>The operating system is arguably the most important piece of software installed on a computer.</a:t>
            </a:r>
          </a:p>
          <a:p>
            <a:endParaRPr lang="en-GB" sz="1400" dirty="0">
              <a:solidFill>
                <a:srgbClr val="595959"/>
              </a:solidFill>
            </a:endParaRPr>
          </a:p>
          <a:p>
            <a:pPr marL="171450" indent="-171450">
              <a:buFont typeface="Arial" panose="020B0604020202020204" pitchFamily="34" charset="0"/>
              <a:buChar char="•"/>
            </a:pPr>
            <a:r>
              <a:rPr lang="en-GB" sz="1400" dirty="0">
                <a:solidFill>
                  <a:srgbClr val="595959"/>
                </a:solidFill>
              </a:rPr>
              <a:t>Describe at least eight different roles of an Operating System</a:t>
            </a:r>
          </a:p>
          <a:p>
            <a:pPr marL="171450" indent="-171450">
              <a:buFont typeface="Arial" panose="020B0604020202020204" pitchFamily="34" charset="0"/>
              <a:buChar char="•"/>
            </a:pPr>
            <a:r>
              <a:rPr lang="en-GB" sz="1400" dirty="0">
                <a:solidFill>
                  <a:srgbClr val="595959"/>
                </a:solidFill>
              </a:rPr>
              <a:t>Describe what an “interrupt” is and how it affects the fetch-decode-execute cycle</a:t>
            </a:r>
          </a:p>
          <a:p>
            <a:endParaRPr lang="en-GB" sz="1100" dirty="0">
              <a:solidFill>
                <a:srgbClr val="595959"/>
              </a:solidFill>
            </a:endParaRPr>
          </a:p>
          <a:p>
            <a:endParaRPr lang="en-GB" sz="1100" dirty="0">
              <a:solidFill>
                <a:srgbClr val="595959"/>
              </a:solidFill>
            </a:endParaRPr>
          </a:p>
          <a:p>
            <a:pPr marL="685800" lvl="1" indent="-228600">
              <a:lnSpc>
                <a:spcPct val="120000"/>
              </a:lnSpc>
              <a:buFont typeface="+mj-lt"/>
              <a:buAutoNum type="arabicPeriod"/>
            </a:pPr>
            <a:endParaRPr lang="en-GB" sz="1100" dirty="0">
              <a:solidFill>
                <a:srgbClr val="595959"/>
              </a:solidFill>
            </a:endParaRPr>
          </a:p>
        </p:txBody>
      </p:sp>
      <p:sp>
        <p:nvSpPr>
          <p:cNvPr id="49" name="Rectangle 48">
            <a:extLst>
              <a:ext uri="{FF2B5EF4-FFF2-40B4-BE49-F238E27FC236}">
                <a16:creationId xmlns:a16="http://schemas.microsoft.com/office/drawing/2014/main" id="{82BEEBC3-C4A6-4BCE-A438-8830F71100B6}"/>
              </a:ext>
            </a:extLst>
          </p:cNvPr>
          <p:cNvSpPr/>
          <p:nvPr/>
        </p:nvSpPr>
        <p:spPr>
          <a:xfrm>
            <a:off x="401494" y="5243998"/>
            <a:ext cx="6589584" cy="129759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595959"/>
                </a:solidFill>
              </a:rPr>
              <a:t>Additional help:</a:t>
            </a:r>
          </a:p>
          <a:p>
            <a:r>
              <a:rPr lang="en-GB" sz="1200" dirty="0">
                <a:solidFill>
                  <a:srgbClr val="595959"/>
                </a:solidFill>
              </a:rPr>
              <a:t>For additional help and support in structuring your answer you might like to watch some of the videos from the following Craig ‘n’ Dave playlists:</a:t>
            </a:r>
          </a:p>
          <a:p>
            <a:endParaRPr lang="en-GB" sz="1200" dirty="0">
              <a:solidFill>
                <a:srgbClr val="595959"/>
              </a:solidFill>
            </a:endParaRPr>
          </a:p>
          <a:p>
            <a:r>
              <a:rPr lang="en-GB" sz="1200" dirty="0">
                <a:solidFill>
                  <a:srgbClr val="595959"/>
                </a:solidFill>
              </a:rPr>
              <a:t>OCR: SLR 4 – Operating systems – Systems software</a:t>
            </a:r>
          </a:p>
          <a:p>
            <a:r>
              <a:rPr lang="en-GB" sz="1200" dirty="0">
                <a:solidFill>
                  <a:srgbClr val="595959"/>
                </a:solidFill>
                <a:hlinkClick r:id="rId3">
                  <a:extLst>
                    <a:ext uri="{A12FA001-AC4F-418D-AE19-62706E023703}">
                      <ahyp:hlinkClr xmlns:ahyp="http://schemas.microsoft.com/office/drawing/2018/hyperlinkcolor" val="tx"/>
                    </a:ext>
                  </a:extLst>
                </a:hlinkClick>
              </a:rPr>
              <a:t>https://student.craigndave.org/videos/slr-4-operating-systems-systems-software</a:t>
            </a:r>
            <a:r>
              <a:rPr lang="en-GB" sz="1200" dirty="0">
                <a:solidFill>
                  <a:srgbClr val="595959"/>
                </a:solidFill>
              </a:rPr>
              <a:t> </a:t>
            </a:r>
          </a:p>
          <a:p>
            <a:endParaRPr lang="en-GB" sz="1100" dirty="0">
              <a:solidFill>
                <a:srgbClr val="595959"/>
              </a:solidFill>
            </a:endParaRPr>
          </a:p>
        </p:txBody>
      </p:sp>
      <p:grpSp>
        <p:nvGrpSpPr>
          <p:cNvPr id="50" name="Group 49">
            <a:extLst>
              <a:ext uri="{FF2B5EF4-FFF2-40B4-BE49-F238E27FC236}">
                <a16:creationId xmlns:a16="http://schemas.microsoft.com/office/drawing/2014/main" id="{FAF0260D-47A0-4EA5-BA14-8AADB2161BE1}"/>
              </a:ext>
            </a:extLst>
          </p:cNvPr>
          <p:cNvGrpSpPr/>
          <p:nvPr/>
        </p:nvGrpSpPr>
        <p:grpSpPr>
          <a:xfrm>
            <a:off x="7981856" y="1755918"/>
            <a:ext cx="3412348" cy="3610209"/>
            <a:chOff x="7802747" y="1681344"/>
            <a:chExt cx="3412348" cy="3610209"/>
          </a:xfrm>
        </p:grpSpPr>
        <p:pic>
          <p:nvPicPr>
            <p:cNvPr id="51" name="Picture 50" descr="A close up of a logo&#10;&#10;Description automatically generated">
              <a:extLst>
                <a:ext uri="{FF2B5EF4-FFF2-40B4-BE49-F238E27FC236}">
                  <a16:creationId xmlns:a16="http://schemas.microsoft.com/office/drawing/2014/main" id="{732BD2FB-8BFD-4236-9FB4-D6DC9CAAF197}"/>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02747" y="1681344"/>
              <a:ext cx="2351275" cy="2351275"/>
            </a:xfrm>
            <a:prstGeom prst="rect">
              <a:avLst/>
            </a:prstGeom>
          </p:spPr>
        </p:pic>
        <p:pic>
          <p:nvPicPr>
            <p:cNvPr id="52" name="Picture 51" descr="A close up of a logo&#10;&#10;Description automatically generated">
              <a:extLst>
                <a:ext uri="{FF2B5EF4-FFF2-40B4-BE49-F238E27FC236}">
                  <a16:creationId xmlns:a16="http://schemas.microsoft.com/office/drawing/2014/main" id="{B7E6E4E8-CA6D-46DC-AA97-B5C45C24BBA5}"/>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28126" y="3204584"/>
              <a:ext cx="2086969" cy="2086969"/>
            </a:xfrm>
            <a:prstGeom prst="rect">
              <a:avLst/>
            </a:prstGeom>
          </p:spPr>
        </p:pic>
      </p:grpSp>
    </p:spTree>
    <p:extLst>
      <p:ext uri="{BB962C8B-B14F-4D97-AF65-F5344CB8AC3E}">
        <p14:creationId xmlns:p14="http://schemas.microsoft.com/office/powerpoint/2010/main" val="401555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12CB489-43AF-4BFE-9812-832191AC05EA}"/>
              </a:ext>
            </a:extLst>
          </p:cNvPr>
          <p:cNvSpPr txBox="1"/>
          <p:nvPr/>
        </p:nvSpPr>
        <p:spPr>
          <a:xfrm>
            <a:off x="0" y="-45782"/>
            <a:ext cx="12192000" cy="867342"/>
          </a:xfrm>
          <a:prstGeom prst="rect">
            <a:avLst/>
          </a:prstGeom>
          <a:solidFill>
            <a:schemeClr val="accent4">
              <a:lumMod val="20000"/>
              <a:lumOff val="80000"/>
            </a:schemeClr>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5B17E321-EDDB-4CA4-AC84-7B3E02F4209A}"/>
              </a:ext>
            </a:extLst>
          </p:cNvPr>
          <p:cNvSpPr/>
          <p:nvPr/>
        </p:nvSpPr>
        <p:spPr>
          <a:xfrm>
            <a:off x="89650" y="89390"/>
            <a:ext cx="623688" cy="623688"/>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Century Gothic" panose="020B0502020202020204" pitchFamily="34" charset="0"/>
              </a:rPr>
              <a:t>6</a:t>
            </a:r>
          </a:p>
        </p:txBody>
      </p:sp>
      <p:sp>
        <p:nvSpPr>
          <p:cNvPr id="6" name="Title 1">
            <a:extLst>
              <a:ext uri="{FF2B5EF4-FFF2-40B4-BE49-F238E27FC236}">
                <a16:creationId xmlns:a16="http://schemas.microsoft.com/office/drawing/2014/main" id="{504889C2-0507-4F04-AAA7-B40DD52A38CD}"/>
              </a:ext>
            </a:extLst>
          </p:cNvPr>
          <p:cNvSpPr txBox="1">
            <a:spLocks/>
          </p:cNvSpPr>
          <p:nvPr/>
        </p:nvSpPr>
        <p:spPr>
          <a:xfrm>
            <a:off x="319178" y="907161"/>
            <a:ext cx="5221010" cy="362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800" dirty="0">
                <a:solidFill>
                  <a:srgbClr val="595959"/>
                </a:solidFill>
                <a:latin typeface="+mj-lt"/>
              </a:rPr>
              <a:t>Representing negative numbers in binary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740229" y="84272"/>
            <a:ext cx="9431382" cy="664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95959"/>
                </a:solidFill>
                <a:latin typeface="Century Gothic" panose="020B0502020202020204" pitchFamily="34" charset="0"/>
              </a:rPr>
              <a:t>Binary task</a:t>
            </a:r>
          </a:p>
        </p:txBody>
      </p:sp>
      <p:sp>
        <p:nvSpPr>
          <p:cNvPr id="46" name="TextBox 45">
            <a:extLst>
              <a:ext uri="{FF2B5EF4-FFF2-40B4-BE49-F238E27FC236}">
                <a16:creationId xmlns:a16="http://schemas.microsoft.com/office/drawing/2014/main" id="{1600D51F-7293-4680-9209-7952AA996232}"/>
              </a:ext>
            </a:extLst>
          </p:cNvPr>
          <p:cNvSpPr txBox="1"/>
          <p:nvPr/>
        </p:nvSpPr>
        <p:spPr>
          <a:xfrm>
            <a:off x="371568" y="1417038"/>
            <a:ext cx="11434906" cy="954107"/>
          </a:xfrm>
          <a:prstGeom prst="rect">
            <a:avLst/>
          </a:prstGeom>
          <a:noFill/>
        </p:spPr>
        <p:txBody>
          <a:bodyPr wrap="square" rtlCol="0">
            <a:spAutoFit/>
          </a:bodyPr>
          <a:lstStyle/>
          <a:p>
            <a:r>
              <a:rPr lang="en-GB" sz="1400" dirty="0">
                <a:solidFill>
                  <a:srgbClr val="595959"/>
                </a:solidFill>
              </a:rPr>
              <a:t>In GCSE computer science you will have learnt how to represent positive whole numbers in binary e.g. 47.  At A Level you will need to know how to represent negative as well e.g. -47</a:t>
            </a:r>
          </a:p>
          <a:p>
            <a:pPr marL="285750" indent="-285750">
              <a:buFont typeface="Arial" panose="020B0604020202020204" pitchFamily="34" charset="0"/>
              <a:buChar char="•"/>
            </a:pPr>
            <a:r>
              <a:rPr lang="en-GB" sz="1400" dirty="0">
                <a:solidFill>
                  <a:srgbClr val="595959"/>
                </a:solidFill>
              </a:rPr>
              <a:t>Start to recapping (or learning if you didn’t do the GCSE) how to represent positive whole numbers between 0-255 in binary</a:t>
            </a:r>
          </a:p>
          <a:p>
            <a:pPr marL="285750" indent="-285750">
              <a:buFont typeface="Arial" panose="020B0604020202020204" pitchFamily="34" charset="0"/>
              <a:buChar char="•"/>
            </a:pPr>
            <a:r>
              <a:rPr lang="en-GB" sz="1400" dirty="0">
                <a:solidFill>
                  <a:srgbClr val="595959"/>
                </a:solidFill>
              </a:rPr>
              <a:t>Now research how to represent negative numbers in binary using the method known as Two’s Complement</a:t>
            </a:r>
          </a:p>
        </p:txBody>
      </p:sp>
      <p:sp>
        <p:nvSpPr>
          <p:cNvPr id="49" name="Rectangle 48">
            <a:extLst>
              <a:ext uri="{FF2B5EF4-FFF2-40B4-BE49-F238E27FC236}">
                <a16:creationId xmlns:a16="http://schemas.microsoft.com/office/drawing/2014/main" id="{82BEEBC3-C4A6-4BCE-A438-8830F71100B6}"/>
              </a:ext>
            </a:extLst>
          </p:cNvPr>
          <p:cNvSpPr/>
          <p:nvPr/>
        </p:nvSpPr>
        <p:spPr>
          <a:xfrm>
            <a:off x="371568" y="5676750"/>
            <a:ext cx="11434906" cy="110524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595959"/>
                </a:solidFill>
              </a:rPr>
              <a:t>Additional help:</a:t>
            </a:r>
          </a:p>
          <a:p>
            <a:r>
              <a:rPr lang="en-GB" sz="1200" dirty="0">
                <a:solidFill>
                  <a:srgbClr val="595959"/>
                </a:solidFill>
              </a:rPr>
              <a:t>For additional help and support in structuring your answer you might like to watch some of the following videos from Craig ‘n’ Dave:</a:t>
            </a:r>
          </a:p>
          <a:p>
            <a:endParaRPr lang="en-GB" sz="1200" dirty="0">
              <a:solidFill>
                <a:srgbClr val="595959"/>
              </a:solidFill>
            </a:endParaRPr>
          </a:p>
          <a:p>
            <a:pPr marL="171450" indent="-171450">
              <a:buFont typeface="Arial" panose="020B0604020202020204" pitchFamily="34" charset="0"/>
              <a:buChar char="•"/>
            </a:pPr>
            <a:r>
              <a:rPr lang="en-GB" sz="1200" dirty="0">
                <a:solidFill>
                  <a:srgbClr val="595959"/>
                </a:solidFill>
              </a:rPr>
              <a:t>GCSE recap: How to represent positive binary values 0-255    </a:t>
            </a:r>
            <a:r>
              <a:rPr lang="en-GB" sz="1200" dirty="0">
                <a:solidFill>
                  <a:srgbClr val="595959"/>
                </a:solidFill>
                <a:hlinkClick r:id="rId3">
                  <a:extLst>
                    <a:ext uri="{A12FA001-AC4F-418D-AE19-62706E023703}">
                      <ahyp:hlinkClr xmlns:ahyp="http://schemas.microsoft.com/office/drawing/2018/hyperlinkcolor" val="tx"/>
                    </a:ext>
                  </a:extLst>
                </a:hlinkClick>
              </a:rPr>
              <a:t>https://student.craigndave.org/videos/aqa-gcse-slr13-number-bases</a:t>
            </a:r>
            <a:r>
              <a:rPr lang="en-GB" sz="1200" dirty="0">
                <a:solidFill>
                  <a:srgbClr val="595959"/>
                </a:solidFill>
              </a:rPr>
              <a:t> </a:t>
            </a:r>
          </a:p>
          <a:p>
            <a:pPr marL="171450" indent="-171450">
              <a:buFont typeface="Arial" panose="020B0604020202020204" pitchFamily="34" charset="0"/>
              <a:buChar char="•"/>
            </a:pPr>
            <a:r>
              <a:rPr lang="en-GB" sz="1200" dirty="0">
                <a:solidFill>
                  <a:srgbClr val="595959"/>
                </a:solidFill>
              </a:rPr>
              <a:t>A Level: Representing negative binary values using Two’s Complement    </a:t>
            </a:r>
            <a:r>
              <a:rPr lang="en-GB" sz="1200" dirty="0">
                <a:solidFill>
                  <a:srgbClr val="595959"/>
                </a:solidFill>
                <a:hlinkClick r:id="rId4">
                  <a:extLst>
                    <a:ext uri="{A12FA001-AC4F-418D-AE19-62706E023703}">
                      <ahyp:hlinkClr xmlns:ahyp="http://schemas.microsoft.com/office/drawing/2018/hyperlinkcolor" val="tx"/>
                    </a:ext>
                  </a:extLst>
                </a:hlinkClick>
              </a:rPr>
              <a:t>https://student.craigndave.org/videos/aqa-alevel-slr11-twos-complement</a:t>
            </a:r>
            <a:r>
              <a:rPr lang="en-GB" sz="1200" dirty="0">
                <a:solidFill>
                  <a:srgbClr val="595959"/>
                </a:solidFill>
              </a:rPr>
              <a:t> </a:t>
            </a:r>
          </a:p>
        </p:txBody>
      </p:sp>
      <p:graphicFrame>
        <p:nvGraphicFramePr>
          <p:cNvPr id="2" name="Table 1"/>
          <p:cNvGraphicFramePr>
            <a:graphicFrameLocks noGrp="1"/>
          </p:cNvGraphicFramePr>
          <p:nvPr>
            <p:extLst>
              <p:ext uri="{D42A27DB-BD31-4B8C-83A1-F6EECF244321}">
                <p14:modId xmlns:p14="http://schemas.microsoft.com/office/powerpoint/2010/main" val="368115886"/>
              </p:ext>
            </p:extLst>
          </p:nvPr>
        </p:nvGraphicFramePr>
        <p:xfrm>
          <a:off x="447484" y="2942772"/>
          <a:ext cx="5092704" cy="741680"/>
        </p:xfrm>
        <a:graphic>
          <a:graphicData uri="http://schemas.openxmlformats.org/drawingml/2006/table">
            <a:tbl>
              <a:tblPr firstRow="1" bandRow="1">
                <a:tableStyleId>{5C22544A-7EE6-4342-B048-85BDC9FD1C3A}</a:tableStyleId>
              </a:tblPr>
              <a:tblGrid>
                <a:gridCol w="636588">
                  <a:extLst>
                    <a:ext uri="{9D8B030D-6E8A-4147-A177-3AD203B41FA5}">
                      <a16:colId xmlns:a16="http://schemas.microsoft.com/office/drawing/2014/main" val="1305107639"/>
                    </a:ext>
                  </a:extLst>
                </a:gridCol>
                <a:gridCol w="636588">
                  <a:extLst>
                    <a:ext uri="{9D8B030D-6E8A-4147-A177-3AD203B41FA5}">
                      <a16:colId xmlns:a16="http://schemas.microsoft.com/office/drawing/2014/main" val="3059815721"/>
                    </a:ext>
                  </a:extLst>
                </a:gridCol>
                <a:gridCol w="636588">
                  <a:extLst>
                    <a:ext uri="{9D8B030D-6E8A-4147-A177-3AD203B41FA5}">
                      <a16:colId xmlns:a16="http://schemas.microsoft.com/office/drawing/2014/main" val="982348447"/>
                    </a:ext>
                  </a:extLst>
                </a:gridCol>
                <a:gridCol w="636588">
                  <a:extLst>
                    <a:ext uri="{9D8B030D-6E8A-4147-A177-3AD203B41FA5}">
                      <a16:colId xmlns:a16="http://schemas.microsoft.com/office/drawing/2014/main" val="3804913036"/>
                    </a:ext>
                  </a:extLst>
                </a:gridCol>
                <a:gridCol w="636588">
                  <a:extLst>
                    <a:ext uri="{9D8B030D-6E8A-4147-A177-3AD203B41FA5}">
                      <a16:colId xmlns:a16="http://schemas.microsoft.com/office/drawing/2014/main" val="1236661491"/>
                    </a:ext>
                  </a:extLst>
                </a:gridCol>
                <a:gridCol w="636588">
                  <a:extLst>
                    <a:ext uri="{9D8B030D-6E8A-4147-A177-3AD203B41FA5}">
                      <a16:colId xmlns:a16="http://schemas.microsoft.com/office/drawing/2014/main" val="342618564"/>
                    </a:ext>
                  </a:extLst>
                </a:gridCol>
                <a:gridCol w="636588">
                  <a:extLst>
                    <a:ext uri="{9D8B030D-6E8A-4147-A177-3AD203B41FA5}">
                      <a16:colId xmlns:a16="http://schemas.microsoft.com/office/drawing/2014/main" val="2449869719"/>
                    </a:ext>
                  </a:extLst>
                </a:gridCol>
                <a:gridCol w="636588">
                  <a:extLst>
                    <a:ext uri="{9D8B030D-6E8A-4147-A177-3AD203B41FA5}">
                      <a16:colId xmlns:a16="http://schemas.microsoft.com/office/drawing/2014/main" val="467193641"/>
                    </a:ext>
                  </a:extLst>
                </a:gridCol>
              </a:tblGrid>
              <a:tr h="370840">
                <a:tc>
                  <a:txBody>
                    <a:bodyPr/>
                    <a:lstStyle/>
                    <a:p>
                      <a:r>
                        <a:rPr lang="en-GB" dirty="0"/>
                        <a:t>128</a:t>
                      </a:r>
                    </a:p>
                  </a:txBody>
                  <a:tcPr/>
                </a:tc>
                <a:tc>
                  <a:txBody>
                    <a:bodyPr/>
                    <a:lstStyle/>
                    <a:p>
                      <a:r>
                        <a:rPr lang="en-GB" dirty="0"/>
                        <a:t>64</a:t>
                      </a:r>
                    </a:p>
                  </a:txBody>
                  <a:tcPr/>
                </a:tc>
                <a:tc>
                  <a:txBody>
                    <a:bodyPr/>
                    <a:lstStyle/>
                    <a:p>
                      <a:r>
                        <a:rPr lang="en-GB" dirty="0"/>
                        <a:t>32</a:t>
                      </a:r>
                    </a:p>
                  </a:txBody>
                  <a:tcPr/>
                </a:tc>
                <a:tc>
                  <a:txBody>
                    <a:bodyPr/>
                    <a:lstStyle/>
                    <a:p>
                      <a:r>
                        <a:rPr lang="en-GB" dirty="0"/>
                        <a:t>16</a:t>
                      </a:r>
                    </a:p>
                  </a:txBody>
                  <a:tcPr/>
                </a:tc>
                <a:tc>
                  <a:txBody>
                    <a:bodyPr/>
                    <a:lstStyle/>
                    <a:p>
                      <a:r>
                        <a:rPr lang="en-GB" dirty="0"/>
                        <a:t>8</a:t>
                      </a:r>
                    </a:p>
                  </a:txBody>
                  <a:tcPr/>
                </a:tc>
                <a:tc>
                  <a:txBody>
                    <a:bodyPr/>
                    <a:lstStyle/>
                    <a:p>
                      <a:r>
                        <a:rPr lang="en-GB" dirty="0"/>
                        <a:t>4</a:t>
                      </a:r>
                    </a:p>
                  </a:txBody>
                  <a:tcPr/>
                </a:tc>
                <a:tc>
                  <a:txBody>
                    <a:bodyPr/>
                    <a:lstStyle/>
                    <a:p>
                      <a:r>
                        <a:rPr lang="en-GB" dirty="0"/>
                        <a:t>2</a:t>
                      </a:r>
                    </a:p>
                  </a:txBody>
                  <a:tcPr/>
                </a:tc>
                <a:tc>
                  <a:txBody>
                    <a:bodyPr/>
                    <a:lstStyle/>
                    <a:p>
                      <a:r>
                        <a:rPr lang="en-GB" dirty="0"/>
                        <a:t>1</a:t>
                      </a:r>
                    </a:p>
                  </a:txBody>
                  <a:tcPr/>
                </a:tc>
                <a:extLst>
                  <a:ext uri="{0D108BD9-81ED-4DB2-BD59-A6C34878D82A}">
                    <a16:rowId xmlns:a16="http://schemas.microsoft.com/office/drawing/2014/main" val="4231075066"/>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79481282"/>
                  </a:ext>
                </a:extLst>
              </a:tr>
            </a:tbl>
          </a:graphicData>
        </a:graphic>
      </p:graphicFrame>
      <p:sp>
        <p:nvSpPr>
          <p:cNvPr id="3" name="Rectangle 2"/>
          <p:cNvSpPr/>
          <p:nvPr/>
        </p:nvSpPr>
        <p:spPr>
          <a:xfrm>
            <a:off x="371568" y="2572031"/>
            <a:ext cx="4421403" cy="307777"/>
          </a:xfrm>
          <a:prstGeom prst="rect">
            <a:avLst/>
          </a:prstGeom>
        </p:spPr>
        <p:txBody>
          <a:bodyPr wrap="none">
            <a:spAutoFit/>
          </a:bodyPr>
          <a:lstStyle/>
          <a:p>
            <a:pPr marL="342900" indent="-342900">
              <a:buAutoNum type="arabicPeriod"/>
            </a:pPr>
            <a:r>
              <a:rPr lang="en-GB" sz="1400" dirty="0">
                <a:solidFill>
                  <a:srgbClr val="595959"/>
                </a:solidFill>
              </a:rPr>
              <a:t>Write out the positive number 107 using 8-bit binary:</a:t>
            </a:r>
          </a:p>
        </p:txBody>
      </p:sp>
      <p:sp>
        <p:nvSpPr>
          <p:cNvPr id="15" name="Rectangle 14"/>
          <p:cNvSpPr/>
          <p:nvPr/>
        </p:nvSpPr>
        <p:spPr>
          <a:xfrm>
            <a:off x="6772368" y="2572031"/>
            <a:ext cx="4475712" cy="307777"/>
          </a:xfrm>
          <a:prstGeom prst="rect">
            <a:avLst/>
          </a:prstGeom>
        </p:spPr>
        <p:txBody>
          <a:bodyPr wrap="none">
            <a:spAutoFit/>
          </a:bodyPr>
          <a:lstStyle/>
          <a:p>
            <a:r>
              <a:rPr lang="en-GB" sz="1400" dirty="0">
                <a:solidFill>
                  <a:srgbClr val="595959"/>
                </a:solidFill>
              </a:rPr>
              <a:t>2.    Write out the negative number -107 using 8-bit binary:</a:t>
            </a:r>
          </a:p>
        </p:txBody>
      </p:sp>
      <p:graphicFrame>
        <p:nvGraphicFramePr>
          <p:cNvPr id="17" name="Table 16"/>
          <p:cNvGraphicFramePr>
            <a:graphicFrameLocks noGrp="1"/>
          </p:cNvGraphicFramePr>
          <p:nvPr>
            <p:extLst>
              <p:ext uri="{D42A27DB-BD31-4B8C-83A1-F6EECF244321}">
                <p14:modId xmlns:p14="http://schemas.microsoft.com/office/powerpoint/2010/main" val="4055387529"/>
              </p:ext>
            </p:extLst>
          </p:nvPr>
        </p:nvGraphicFramePr>
        <p:xfrm>
          <a:off x="6772368" y="2879808"/>
          <a:ext cx="5092704" cy="741680"/>
        </p:xfrm>
        <a:graphic>
          <a:graphicData uri="http://schemas.openxmlformats.org/drawingml/2006/table">
            <a:tbl>
              <a:tblPr firstRow="1" bandRow="1">
                <a:tableStyleId>{5C22544A-7EE6-4342-B048-85BDC9FD1C3A}</a:tableStyleId>
              </a:tblPr>
              <a:tblGrid>
                <a:gridCol w="636588">
                  <a:extLst>
                    <a:ext uri="{9D8B030D-6E8A-4147-A177-3AD203B41FA5}">
                      <a16:colId xmlns:a16="http://schemas.microsoft.com/office/drawing/2014/main" val="1305107639"/>
                    </a:ext>
                  </a:extLst>
                </a:gridCol>
                <a:gridCol w="636588">
                  <a:extLst>
                    <a:ext uri="{9D8B030D-6E8A-4147-A177-3AD203B41FA5}">
                      <a16:colId xmlns:a16="http://schemas.microsoft.com/office/drawing/2014/main" val="3059815721"/>
                    </a:ext>
                  </a:extLst>
                </a:gridCol>
                <a:gridCol w="636588">
                  <a:extLst>
                    <a:ext uri="{9D8B030D-6E8A-4147-A177-3AD203B41FA5}">
                      <a16:colId xmlns:a16="http://schemas.microsoft.com/office/drawing/2014/main" val="982348447"/>
                    </a:ext>
                  </a:extLst>
                </a:gridCol>
                <a:gridCol w="636588">
                  <a:extLst>
                    <a:ext uri="{9D8B030D-6E8A-4147-A177-3AD203B41FA5}">
                      <a16:colId xmlns:a16="http://schemas.microsoft.com/office/drawing/2014/main" val="3804913036"/>
                    </a:ext>
                  </a:extLst>
                </a:gridCol>
                <a:gridCol w="636588">
                  <a:extLst>
                    <a:ext uri="{9D8B030D-6E8A-4147-A177-3AD203B41FA5}">
                      <a16:colId xmlns:a16="http://schemas.microsoft.com/office/drawing/2014/main" val="1236661491"/>
                    </a:ext>
                  </a:extLst>
                </a:gridCol>
                <a:gridCol w="636588">
                  <a:extLst>
                    <a:ext uri="{9D8B030D-6E8A-4147-A177-3AD203B41FA5}">
                      <a16:colId xmlns:a16="http://schemas.microsoft.com/office/drawing/2014/main" val="342618564"/>
                    </a:ext>
                  </a:extLst>
                </a:gridCol>
                <a:gridCol w="636588">
                  <a:extLst>
                    <a:ext uri="{9D8B030D-6E8A-4147-A177-3AD203B41FA5}">
                      <a16:colId xmlns:a16="http://schemas.microsoft.com/office/drawing/2014/main" val="2449869719"/>
                    </a:ext>
                  </a:extLst>
                </a:gridCol>
                <a:gridCol w="636588">
                  <a:extLst>
                    <a:ext uri="{9D8B030D-6E8A-4147-A177-3AD203B41FA5}">
                      <a16:colId xmlns:a16="http://schemas.microsoft.com/office/drawing/2014/main" val="467193641"/>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31075066"/>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7948128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693449546"/>
              </p:ext>
            </p:extLst>
          </p:nvPr>
        </p:nvGraphicFramePr>
        <p:xfrm>
          <a:off x="447484" y="4544021"/>
          <a:ext cx="5092704" cy="741680"/>
        </p:xfrm>
        <a:graphic>
          <a:graphicData uri="http://schemas.openxmlformats.org/drawingml/2006/table">
            <a:tbl>
              <a:tblPr firstRow="1" bandRow="1">
                <a:tableStyleId>{5C22544A-7EE6-4342-B048-85BDC9FD1C3A}</a:tableStyleId>
              </a:tblPr>
              <a:tblGrid>
                <a:gridCol w="636588">
                  <a:extLst>
                    <a:ext uri="{9D8B030D-6E8A-4147-A177-3AD203B41FA5}">
                      <a16:colId xmlns:a16="http://schemas.microsoft.com/office/drawing/2014/main" val="1305107639"/>
                    </a:ext>
                  </a:extLst>
                </a:gridCol>
                <a:gridCol w="636588">
                  <a:extLst>
                    <a:ext uri="{9D8B030D-6E8A-4147-A177-3AD203B41FA5}">
                      <a16:colId xmlns:a16="http://schemas.microsoft.com/office/drawing/2014/main" val="3059815721"/>
                    </a:ext>
                  </a:extLst>
                </a:gridCol>
                <a:gridCol w="636588">
                  <a:extLst>
                    <a:ext uri="{9D8B030D-6E8A-4147-A177-3AD203B41FA5}">
                      <a16:colId xmlns:a16="http://schemas.microsoft.com/office/drawing/2014/main" val="982348447"/>
                    </a:ext>
                  </a:extLst>
                </a:gridCol>
                <a:gridCol w="636588">
                  <a:extLst>
                    <a:ext uri="{9D8B030D-6E8A-4147-A177-3AD203B41FA5}">
                      <a16:colId xmlns:a16="http://schemas.microsoft.com/office/drawing/2014/main" val="3804913036"/>
                    </a:ext>
                  </a:extLst>
                </a:gridCol>
                <a:gridCol w="636588">
                  <a:extLst>
                    <a:ext uri="{9D8B030D-6E8A-4147-A177-3AD203B41FA5}">
                      <a16:colId xmlns:a16="http://schemas.microsoft.com/office/drawing/2014/main" val="1236661491"/>
                    </a:ext>
                  </a:extLst>
                </a:gridCol>
                <a:gridCol w="636588">
                  <a:extLst>
                    <a:ext uri="{9D8B030D-6E8A-4147-A177-3AD203B41FA5}">
                      <a16:colId xmlns:a16="http://schemas.microsoft.com/office/drawing/2014/main" val="342618564"/>
                    </a:ext>
                  </a:extLst>
                </a:gridCol>
                <a:gridCol w="636588">
                  <a:extLst>
                    <a:ext uri="{9D8B030D-6E8A-4147-A177-3AD203B41FA5}">
                      <a16:colId xmlns:a16="http://schemas.microsoft.com/office/drawing/2014/main" val="2449869719"/>
                    </a:ext>
                  </a:extLst>
                </a:gridCol>
                <a:gridCol w="636588">
                  <a:extLst>
                    <a:ext uri="{9D8B030D-6E8A-4147-A177-3AD203B41FA5}">
                      <a16:colId xmlns:a16="http://schemas.microsoft.com/office/drawing/2014/main" val="467193641"/>
                    </a:ext>
                  </a:extLst>
                </a:gridCol>
              </a:tblGrid>
              <a:tr h="370840">
                <a:tc>
                  <a:txBody>
                    <a:bodyPr/>
                    <a:lstStyle/>
                    <a:p>
                      <a:r>
                        <a:rPr lang="en-GB" dirty="0"/>
                        <a:t>128</a:t>
                      </a:r>
                    </a:p>
                  </a:txBody>
                  <a:tcPr/>
                </a:tc>
                <a:tc>
                  <a:txBody>
                    <a:bodyPr/>
                    <a:lstStyle/>
                    <a:p>
                      <a:r>
                        <a:rPr lang="en-GB" dirty="0"/>
                        <a:t>64</a:t>
                      </a:r>
                    </a:p>
                  </a:txBody>
                  <a:tcPr/>
                </a:tc>
                <a:tc>
                  <a:txBody>
                    <a:bodyPr/>
                    <a:lstStyle/>
                    <a:p>
                      <a:r>
                        <a:rPr lang="en-GB" dirty="0"/>
                        <a:t>32</a:t>
                      </a:r>
                    </a:p>
                  </a:txBody>
                  <a:tcPr/>
                </a:tc>
                <a:tc>
                  <a:txBody>
                    <a:bodyPr/>
                    <a:lstStyle/>
                    <a:p>
                      <a:r>
                        <a:rPr lang="en-GB" dirty="0"/>
                        <a:t>16</a:t>
                      </a:r>
                    </a:p>
                  </a:txBody>
                  <a:tcPr/>
                </a:tc>
                <a:tc>
                  <a:txBody>
                    <a:bodyPr/>
                    <a:lstStyle/>
                    <a:p>
                      <a:r>
                        <a:rPr lang="en-GB" dirty="0"/>
                        <a:t>8</a:t>
                      </a:r>
                    </a:p>
                  </a:txBody>
                  <a:tcPr/>
                </a:tc>
                <a:tc>
                  <a:txBody>
                    <a:bodyPr/>
                    <a:lstStyle/>
                    <a:p>
                      <a:r>
                        <a:rPr lang="en-GB" dirty="0"/>
                        <a:t>4</a:t>
                      </a:r>
                    </a:p>
                  </a:txBody>
                  <a:tcPr/>
                </a:tc>
                <a:tc>
                  <a:txBody>
                    <a:bodyPr/>
                    <a:lstStyle/>
                    <a:p>
                      <a:r>
                        <a:rPr lang="en-GB" dirty="0"/>
                        <a:t>2</a:t>
                      </a:r>
                    </a:p>
                  </a:txBody>
                  <a:tcPr/>
                </a:tc>
                <a:tc>
                  <a:txBody>
                    <a:bodyPr/>
                    <a:lstStyle/>
                    <a:p>
                      <a:r>
                        <a:rPr lang="en-GB" dirty="0"/>
                        <a:t>1</a:t>
                      </a:r>
                    </a:p>
                  </a:txBody>
                  <a:tcPr/>
                </a:tc>
                <a:extLst>
                  <a:ext uri="{0D108BD9-81ED-4DB2-BD59-A6C34878D82A}">
                    <a16:rowId xmlns:a16="http://schemas.microsoft.com/office/drawing/2014/main" val="4231075066"/>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79481282"/>
                  </a:ext>
                </a:extLst>
              </a:tr>
            </a:tbl>
          </a:graphicData>
        </a:graphic>
      </p:graphicFrame>
      <p:sp>
        <p:nvSpPr>
          <p:cNvPr id="19" name="Rectangle 18"/>
          <p:cNvSpPr/>
          <p:nvPr/>
        </p:nvSpPr>
        <p:spPr>
          <a:xfrm>
            <a:off x="371568" y="3928866"/>
            <a:ext cx="5168620" cy="523220"/>
          </a:xfrm>
          <a:prstGeom prst="rect">
            <a:avLst/>
          </a:prstGeom>
        </p:spPr>
        <p:txBody>
          <a:bodyPr wrap="square">
            <a:spAutoFit/>
          </a:bodyPr>
          <a:lstStyle/>
          <a:p>
            <a:r>
              <a:rPr lang="en-GB" sz="1400" dirty="0">
                <a:solidFill>
                  <a:srgbClr val="595959"/>
                </a:solidFill>
              </a:rPr>
              <a:t>3.    How would you represent the lowest negative number possible using Two’s Complement 8-bit binary?</a:t>
            </a:r>
          </a:p>
        </p:txBody>
      </p:sp>
      <p:sp>
        <p:nvSpPr>
          <p:cNvPr id="20" name="Rectangle 19"/>
          <p:cNvSpPr/>
          <p:nvPr/>
        </p:nvSpPr>
        <p:spPr>
          <a:xfrm>
            <a:off x="6772368" y="3928866"/>
            <a:ext cx="5092704" cy="523220"/>
          </a:xfrm>
          <a:prstGeom prst="rect">
            <a:avLst/>
          </a:prstGeom>
        </p:spPr>
        <p:txBody>
          <a:bodyPr wrap="square">
            <a:spAutoFit/>
          </a:bodyPr>
          <a:lstStyle/>
          <a:p>
            <a:r>
              <a:rPr lang="en-GB" sz="1400" dirty="0">
                <a:solidFill>
                  <a:srgbClr val="595959"/>
                </a:solidFill>
              </a:rPr>
              <a:t>4.    How would you represent the largest positive number possible using Two’s Complement 8-bit binary?</a:t>
            </a:r>
          </a:p>
        </p:txBody>
      </p:sp>
      <p:graphicFrame>
        <p:nvGraphicFramePr>
          <p:cNvPr id="21" name="Table 20"/>
          <p:cNvGraphicFramePr>
            <a:graphicFrameLocks noGrp="1"/>
          </p:cNvGraphicFramePr>
          <p:nvPr>
            <p:extLst>
              <p:ext uri="{D42A27DB-BD31-4B8C-83A1-F6EECF244321}">
                <p14:modId xmlns:p14="http://schemas.microsoft.com/office/powerpoint/2010/main" val="2728982493"/>
              </p:ext>
            </p:extLst>
          </p:nvPr>
        </p:nvGraphicFramePr>
        <p:xfrm>
          <a:off x="6772368" y="4481057"/>
          <a:ext cx="5092704" cy="741680"/>
        </p:xfrm>
        <a:graphic>
          <a:graphicData uri="http://schemas.openxmlformats.org/drawingml/2006/table">
            <a:tbl>
              <a:tblPr firstRow="1" bandRow="1">
                <a:tableStyleId>{5C22544A-7EE6-4342-B048-85BDC9FD1C3A}</a:tableStyleId>
              </a:tblPr>
              <a:tblGrid>
                <a:gridCol w="636588">
                  <a:extLst>
                    <a:ext uri="{9D8B030D-6E8A-4147-A177-3AD203B41FA5}">
                      <a16:colId xmlns:a16="http://schemas.microsoft.com/office/drawing/2014/main" val="1305107639"/>
                    </a:ext>
                  </a:extLst>
                </a:gridCol>
                <a:gridCol w="636588">
                  <a:extLst>
                    <a:ext uri="{9D8B030D-6E8A-4147-A177-3AD203B41FA5}">
                      <a16:colId xmlns:a16="http://schemas.microsoft.com/office/drawing/2014/main" val="3059815721"/>
                    </a:ext>
                  </a:extLst>
                </a:gridCol>
                <a:gridCol w="636588">
                  <a:extLst>
                    <a:ext uri="{9D8B030D-6E8A-4147-A177-3AD203B41FA5}">
                      <a16:colId xmlns:a16="http://schemas.microsoft.com/office/drawing/2014/main" val="982348447"/>
                    </a:ext>
                  </a:extLst>
                </a:gridCol>
                <a:gridCol w="636588">
                  <a:extLst>
                    <a:ext uri="{9D8B030D-6E8A-4147-A177-3AD203B41FA5}">
                      <a16:colId xmlns:a16="http://schemas.microsoft.com/office/drawing/2014/main" val="3804913036"/>
                    </a:ext>
                  </a:extLst>
                </a:gridCol>
                <a:gridCol w="636588">
                  <a:extLst>
                    <a:ext uri="{9D8B030D-6E8A-4147-A177-3AD203B41FA5}">
                      <a16:colId xmlns:a16="http://schemas.microsoft.com/office/drawing/2014/main" val="1236661491"/>
                    </a:ext>
                  </a:extLst>
                </a:gridCol>
                <a:gridCol w="636588">
                  <a:extLst>
                    <a:ext uri="{9D8B030D-6E8A-4147-A177-3AD203B41FA5}">
                      <a16:colId xmlns:a16="http://schemas.microsoft.com/office/drawing/2014/main" val="342618564"/>
                    </a:ext>
                  </a:extLst>
                </a:gridCol>
                <a:gridCol w="636588">
                  <a:extLst>
                    <a:ext uri="{9D8B030D-6E8A-4147-A177-3AD203B41FA5}">
                      <a16:colId xmlns:a16="http://schemas.microsoft.com/office/drawing/2014/main" val="2449869719"/>
                    </a:ext>
                  </a:extLst>
                </a:gridCol>
                <a:gridCol w="636588">
                  <a:extLst>
                    <a:ext uri="{9D8B030D-6E8A-4147-A177-3AD203B41FA5}">
                      <a16:colId xmlns:a16="http://schemas.microsoft.com/office/drawing/2014/main" val="467193641"/>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31075066"/>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79481282"/>
                  </a:ext>
                </a:extLst>
              </a:tr>
            </a:tbl>
          </a:graphicData>
        </a:graphic>
      </p:graphicFrame>
    </p:spTree>
    <p:extLst>
      <p:ext uri="{BB962C8B-B14F-4D97-AF65-F5344CB8AC3E}">
        <p14:creationId xmlns:p14="http://schemas.microsoft.com/office/powerpoint/2010/main" val="4055194995"/>
      </p:ext>
    </p:extLst>
  </p:cSld>
  <p:clrMapOvr>
    <a:masterClrMapping/>
  </p:clrMapOvr>
</p:sld>
</file>

<file path=ppt/theme/theme1.xml><?xml version="1.0" encoding="utf-8"?>
<a:theme xmlns:a="http://schemas.openxmlformats.org/drawingml/2006/main" name="Office Theme">
  <a:themeElements>
    <a:clrScheme name="Craig'n'Dave">
      <a:dk1>
        <a:srgbClr val="538135"/>
      </a:dk1>
      <a:lt1>
        <a:sysClr val="window" lastClr="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Craig'n'Dave">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779</TotalTime>
  <Words>2953</Words>
  <Application>Microsoft Office PowerPoint</Application>
  <PresentationFormat>Widescreen</PresentationFormat>
  <Paragraphs>355</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Mr B Bayeh</cp:lastModifiedBy>
  <cp:revision>123</cp:revision>
  <cp:lastPrinted>2021-07-06T12:33:25Z</cp:lastPrinted>
  <dcterms:created xsi:type="dcterms:W3CDTF">2019-09-17T11:01:38Z</dcterms:created>
  <dcterms:modified xsi:type="dcterms:W3CDTF">2022-07-06T11:31:24Z</dcterms:modified>
</cp:coreProperties>
</file>