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66" r:id="rId3"/>
    <p:sldId id="258" r:id="rId4"/>
    <p:sldId id="259" r:id="rId5"/>
    <p:sldId id="260" r:id="rId6"/>
    <p:sldId id="261" r:id="rId7"/>
    <p:sldId id="267" r:id="rId8"/>
    <p:sldId id="264" r:id="rId9"/>
    <p:sldId id="263" r:id="rId10"/>
    <p:sldId id="265" r:id="rId11"/>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58"/>
          </p14:sldIdLst>
        </p14:section>
        <p14:section name="Untitled Section" id="{BBE96AA5-A314-4063-AB85-CF33C7BF7102}">
          <p14:sldIdLst>
            <p14:sldId id="259"/>
            <p14:sldId id="260"/>
            <p14:sldId id="261"/>
            <p14:sldId id="267"/>
            <p14:sldId id="264"/>
            <p14:sldId id="263"/>
            <p14:sldId id="265"/>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01F8F-DB7E-DD3E-495C-52EB326499FC}" v="9" dt="2022-07-06T11:34:44.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4000" autoAdjust="0"/>
  </p:normalViewPr>
  <p:slideViewPr>
    <p:cSldViewPr>
      <p:cViewPr varScale="1">
        <p:scale>
          <a:sx n="69" d="100"/>
          <a:sy n="69" d="100"/>
        </p:scale>
        <p:origin x="1482"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S Gayle" userId="S::sgy@draytonmanorhighschool.co.uk::44081b91-ab37-4dfa-95d8-5478af455a46" providerId="AD" clId="Web-{9CF01F8F-DB7E-DD3E-495C-52EB326499FC}"/>
    <pc:docChg chg="modSld">
      <pc:chgData name="Ms S Gayle" userId="S::sgy@draytonmanorhighschool.co.uk::44081b91-ab37-4dfa-95d8-5478af455a46" providerId="AD" clId="Web-{9CF01F8F-DB7E-DD3E-495C-52EB326499FC}" dt="2022-07-06T11:34:44.371" v="9" actId="20577"/>
      <pc:docMkLst>
        <pc:docMk/>
      </pc:docMkLst>
      <pc:sldChg chg="modSp">
        <pc:chgData name="Ms S Gayle" userId="S::sgy@draytonmanorhighschool.co.uk::44081b91-ab37-4dfa-95d8-5478af455a46" providerId="AD" clId="Web-{9CF01F8F-DB7E-DD3E-495C-52EB326499FC}" dt="2022-07-06T11:34:20.885" v="1" actId="20577"/>
        <pc:sldMkLst>
          <pc:docMk/>
          <pc:sldMk cId="1458984627" sldId="260"/>
        </pc:sldMkLst>
        <pc:spChg chg="mod">
          <ac:chgData name="Ms S Gayle" userId="S::sgy@draytonmanorhighschool.co.uk::44081b91-ab37-4dfa-95d8-5478af455a46" providerId="AD" clId="Web-{9CF01F8F-DB7E-DD3E-495C-52EB326499FC}" dt="2022-07-06T11:34:20.885" v="1" actId="20577"/>
          <ac:spMkLst>
            <pc:docMk/>
            <pc:sldMk cId="1458984627" sldId="260"/>
            <ac:spMk id="3" creationId="{00000000-0000-0000-0000-000000000000}"/>
          </ac:spMkLst>
        </pc:spChg>
      </pc:sldChg>
      <pc:sldChg chg="modSp">
        <pc:chgData name="Ms S Gayle" userId="S::sgy@draytonmanorhighschool.co.uk::44081b91-ab37-4dfa-95d8-5478af455a46" providerId="AD" clId="Web-{9CF01F8F-DB7E-DD3E-495C-52EB326499FC}" dt="2022-07-06T11:34:36.948" v="5" actId="20577"/>
        <pc:sldMkLst>
          <pc:docMk/>
          <pc:sldMk cId="3532110905" sldId="263"/>
        </pc:sldMkLst>
        <pc:spChg chg="mod">
          <ac:chgData name="Ms S Gayle" userId="S::sgy@draytonmanorhighschool.co.uk::44081b91-ab37-4dfa-95d8-5478af455a46" providerId="AD" clId="Web-{9CF01F8F-DB7E-DD3E-495C-52EB326499FC}" dt="2022-07-06T11:34:36.948" v="5" actId="20577"/>
          <ac:spMkLst>
            <pc:docMk/>
            <pc:sldMk cId="3532110905" sldId="263"/>
            <ac:spMk id="3" creationId="{00000000-0000-0000-0000-000000000000}"/>
          </ac:spMkLst>
        </pc:spChg>
      </pc:sldChg>
      <pc:sldChg chg="modSp">
        <pc:chgData name="Ms S Gayle" userId="S::sgy@draytonmanorhighschool.co.uk::44081b91-ab37-4dfa-95d8-5478af455a46" providerId="AD" clId="Web-{9CF01F8F-DB7E-DD3E-495C-52EB326499FC}" dt="2022-07-06T11:34:33.714" v="4" actId="20577"/>
        <pc:sldMkLst>
          <pc:docMk/>
          <pc:sldMk cId="2669322087" sldId="264"/>
        </pc:sldMkLst>
        <pc:spChg chg="mod">
          <ac:chgData name="Ms S Gayle" userId="S::sgy@draytonmanorhighschool.co.uk::44081b91-ab37-4dfa-95d8-5478af455a46" providerId="AD" clId="Web-{9CF01F8F-DB7E-DD3E-495C-52EB326499FC}" dt="2022-07-06T11:34:33.714" v="4" actId="20577"/>
          <ac:spMkLst>
            <pc:docMk/>
            <pc:sldMk cId="2669322087" sldId="264"/>
            <ac:spMk id="3" creationId="{00000000-0000-0000-0000-000000000000}"/>
          </ac:spMkLst>
        </pc:spChg>
      </pc:sldChg>
      <pc:sldChg chg="modSp">
        <pc:chgData name="Ms S Gayle" userId="S::sgy@draytonmanorhighschool.co.uk::44081b91-ab37-4dfa-95d8-5478af455a46" providerId="AD" clId="Web-{9CF01F8F-DB7E-DD3E-495C-52EB326499FC}" dt="2022-07-06T11:34:44.371" v="9" actId="20577"/>
        <pc:sldMkLst>
          <pc:docMk/>
          <pc:sldMk cId="3801346495" sldId="265"/>
        </pc:sldMkLst>
        <pc:spChg chg="mod">
          <ac:chgData name="Ms S Gayle" userId="S::sgy@draytonmanorhighschool.co.uk::44081b91-ab37-4dfa-95d8-5478af455a46" providerId="AD" clId="Web-{9CF01F8F-DB7E-DD3E-495C-52EB326499FC}" dt="2022-07-06T11:34:44.371" v="9" actId="20577"/>
          <ac:spMkLst>
            <pc:docMk/>
            <pc:sldMk cId="3801346495" sldId="26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06/07/2022</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4</a:t>
            </a:fld>
            <a:endParaRPr lang="en-GB"/>
          </a:p>
        </p:txBody>
      </p:sp>
    </p:spTree>
    <p:extLst>
      <p:ext uri="{BB962C8B-B14F-4D97-AF65-F5344CB8AC3E}">
        <p14:creationId xmlns:p14="http://schemas.microsoft.com/office/powerpoint/2010/main" val="183882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74295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191625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74295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2432597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74295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461491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74295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1771709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74295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3164852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74295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291271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74295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2231819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74295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310375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74295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204324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74295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1204730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74295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237808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06/07/2022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06/07/2022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06/07/2022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06/07/2022</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defTabSz="742950"/>
            <a:fld id="{6EFE5CC7-EFBE-4C8D-AC9E-C684FDC9E587}" type="datetimeFigureOut">
              <a:rPr lang="en-GB" smtClean="0">
                <a:solidFill>
                  <a:prstClr val="black">
                    <a:tint val="75000"/>
                  </a:prstClr>
                </a:solidFill>
              </a:rPr>
              <a:pPr defTabSz="742950"/>
              <a:t>06/07/2022</a:t>
            </a:fld>
            <a:endParaRPr lang="en-GB">
              <a:solidFill>
                <a:prstClr val="black">
                  <a:tint val="75000"/>
                </a:prstClr>
              </a:solidFill>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defTabSz="742950"/>
            <a:endParaRPr lang="en-GB">
              <a:solidFill>
                <a:prstClr val="black">
                  <a:tint val="75000"/>
                </a:prstClr>
              </a:solidFill>
            </a:endParaRP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defTabSz="742950"/>
            <a:fld id="{89296FE6-0A1C-4BF6-ACC3-C34D55306D82}" type="slidenum">
              <a:rPr lang="en-GB" smtClean="0">
                <a:solidFill>
                  <a:prstClr val="black">
                    <a:tint val="75000"/>
                  </a:prstClr>
                </a:solidFill>
              </a:rPr>
              <a:pPr defTabSz="742950"/>
              <a:t>‹#›</a:t>
            </a:fld>
            <a:endParaRPr lang="en-GB">
              <a:solidFill>
                <a:prstClr val="black">
                  <a:tint val="75000"/>
                </a:prstClr>
              </a:solidFill>
            </a:endParaRPr>
          </a:p>
        </p:txBody>
      </p:sp>
    </p:spTree>
    <p:extLst>
      <p:ext uri="{BB962C8B-B14F-4D97-AF65-F5344CB8AC3E}">
        <p14:creationId xmlns:p14="http://schemas.microsoft.com/office/powerpoint/2010/main" val="3160184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ooc.org/" TargetMode="External"/><Relationship Id="rId7" Type="http://schemas.openxmlformats.org/officeDocument/2006/relationships/image" Target="../media/image4.jpeg"/><Relationship Id="rId12" Type="http://schemas.openxmlformats.org/officeDocument/2006/relationships/image" Target="../media/image3.png"/><Relationship Id="rId2" Type="http://schemas.openxmlformats.org/officeDocument/2006/relationships/hyperlink" Target="https://www.futurelearn.com/courses/global-prosperity" TargetMode="External"/><Relationship Id="rId1" Type="http://schemas.openxmlformats.org/officeDocument/2006/relationships/slideLayout" Target="../slideLayouts/slideLayout7.xml"/><Relationship Id="rId6" Type="http://schemas.openxmlformats.org/officeDocument/2006/relationships/hyperlink" Target="https://www.unifrog.org/student/subjects/keywords/economics" TargetMode="External"/><Relationship Id="rId11" Type="http://schemas.openxmlformats.org/officeDocument/2006/relationships/image" Target="../media/image8.jpeg"/><Relationship Id="rId5" Type="http://schemas.openxmlformats.org/officeDocument/2006/relationships/hyperlink" Target="https://www.bbc.co.uk/programmes/p0053d39" TargetMode="External"/><Relationship Id="rId10" Type="http://schemas.openxmlformats.org/officeDocument/2006/relationships/image" Target="../media/image7.png"/><Relationship Id="rId4" Type="http://schemas.openxmlformats.org/officeDocument/2006/relationships/hyperlink" Target="https://courses.lumenlearning.com/boundless-ushistory/chapter/counterculture/"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res.org.uk/education/young-economist-of-the-year.html"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ucas.com/undergraduate/what-and-where-study/open-days-and-events/virtual-tou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 y="1"/>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1080029" y="250178"/>
            <a:ext cx="7745941" cy="584775"/>
          </a:xfrm>
          <a:prstGeom prst="rect">
            <a:avLst/>
          </a:prstGeom>
          <a:noFill/>
        </p:spPr>
        <p:txBody>
          <a:bodyPr wrap="square" rtlCol="0">
            <a:spAutoFit/>
          </a:bodyPr>
          <a:lstStyle/>
          <a:p>
            <a:pPr algn="ctr"/>
            <a:r>
              <a:rPr lang="en-GB" sz="3200" b="1" dirty="0">
                <a:latin typeface="Bliss 2 Regular" panose="02000506030000020004" pitchFamily="50" charset="0"/>
              </a:rPr>
              <a:t>History </a:t>
            </a:r>
            <a:r>
              <a:rPr lang="en-GB" sz="3200" b="1">
                <a:latin typeface="Bliss 2 Regular" panose="02000506030000020004" pitchFamily="50" charset="0"/>
              </a:rPr>
              <a:t>Bridging Menu</a:t>
            </a:r>
            <a:endParaRPr lang="en-GB" sz="3200" b="1" dirty="0">
              <a:latin typeface="Bliss 2 Regular" panose="02000506030000020004" pitchFamily="50" charset="0"/>
            </a:endParaRPr>
          </a:p>
        </p:txBody>
      </p:sp>
      <p:sp>
        <p:nvSpPr>
          <p:cNvPr id="6" name="TextBox 5"/>
          <p:cNvSpPr txBox="1"/>
          <p:nvPr/>
        </p:nvSpPr>
        <p:spPr>
          <a:xfrm>
            <a:off x="4088904" y="1288260"/>
            <a:ext cx="5624812" cy="4247317"/>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History,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t>
            </a:r>
          </a:p>
          <a:p>
            <a:pPr marL="285750" indent="-285750">
              <a:buFont typeface="Arial" panose="020B0604020202020204" pitchFamily="34" charset="0"/>
              <a:buChar char="•"/>
            </a:pPr>
            <a:r>
              <a:rPr lang="en-GB" dirty="0">
                <a:latin typeface="Bliss 2 Regular" panose="02000506030000020004" pitchFamily="50" charset="0"/>
              </a:rPr>
              <a:t>The red hot chilli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 They can be saved within this </a:t>
            </a:r>
            <a:r>
              <a:rPr lang="en-GB" dirty="0" err="1">
                <a:latin typeface="Bliss 2 Regular" panose="02000506030000020004" pitchFamily="50" charset="0"/>
              </a:rPr>
              <a:t>powerpoint</a:t>
            </a:r>
            <a:r>
              <a:rPr lang="en-GB" dirty="0">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7257256" y="3933056"/>
            <a:ext cx="247260" cy="247260"/>
          </a:xfrm>
          <a:prstGeom prst="rect">
            <a:avLst/>
          </a:prstGeom>
        </p:spPr>
      </p:pic>
    </p:spTree>
    <p:extLst>
      <p:ext uri="{BB962C8B-B14F-4D97-AF65-F5344CB8AC3E}">
        <p14:creationId xmlns:p14="http://schemas.microsoft.com/office/powerpoint/2010/main" val="230360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2277517"/>
              </p:ext>
            </p:extLst>
          </p:nvPr>
        </p:nvGraphicFramePr>
        <p:xfrm>
          <a:off x="-87560" y="-25951"/>
          <a:ext cx="9921552" cy="8575943"/>
        </p:xfrm>
        <a:graphic>
          <a:graphicData uri="http://schemas.openxmlformats.org/drawingml/2006/table">
            <a:tbl>
              <a:tblPr firstRow="1" bandRow="1">
                <a:tableStyleId>{5C22544A-7EE6-4342-B048-85BDC9FD1C3A}</a:tableStyleId>
              </a:tblPr>
              <a:tblGrid>
                <a:gridCol w="314837">
                  <a:extLst>
                    <a:ext uri="{9D8B030D-6E8A-4147-A177-3AD203B41FA5}">
                      <a16:colId xmlns:a16="http://schemas.microsoft.com/office/drawing/2014/main" val="3372372521"/>
                    </a:ext>
                  </a:extLst>
                </a:gridCol>
                <a:gridCol w="2401729">
                  <a:extLst>
                    <a:ext uri="{9D8B030D-6E8A-4147-A177-3AD203B41FA5}">
                      <a16:colId xmlns:a16="http://schemas.microsoft.com/office/drawing/2014/main" val="2077392922"/>
                    </a:ext>
                  </a:extLst>
                </a:gridCol>
                <a:gridCol w="2444505">
                  <a:extLst>
                    <a:ext uri="{9D8B030D-6E8A-4147-A177-3AD203B41FA5}">
                      <a16:colId xmlns:a16="http://schemas.microsoft.com/office/drawing/2014/main" val="3932849750"/>
                    </a:ext>
                  </a:extLst>
                </a:gridCol>
                <a:gridCol w="1366047">
                  <a:extLst>
                    <a:ext uri="{9D8B030D-6E8A-4147-A177-3AD203B41FA5}">
                      <a16:colId xmlns:a16="http://schemas.microsoft.com/office/drawing/2014/main" val="3835909388"/>
                    </a:ext>
                  </a:extLst>
                </a:gridCol>
                <a:gridCol w="1408823">
                  <a:extLst>
                    <a:ext uri="{9D8B030D-6E8A-4147-A177-3AD203B41FA5}">
                      <a16:colId xmlns:a16="http://schemas.microsoft.com/office/drawing/2014/main" val="3201027453"/>
                    </a:ext>
                  </a:extLst>
                </a:gridCol>
                <a:gridCol w="1985611">
                  <a:extLst>
                    <a:ext uri="{9D8B030D-6E8A-4147-A177-3AD203B41FA5}">
                      <a16:colId xmlns:a16="http://schemas.microsoft.com/office/drawing/2014/main" val="303662165"/>
                    </a:ext>
                  </a:extLst>
                </a:gridCol>
              </a:tblGrid>
              <a:tr h="630191">
                <a:tc gridSpan="6">
                  <a:txBody>
                    <a:bodyPr/>
                    <a:lstStyle/>
                    <a:p>
                      <a:pPr algn="ctr"/>
                      <a:r>
                        <a:rPr lang="en-GB" baseline="0" dirty="0">
                          <a:solidFill>
                            <a:schemeClr val="bg1"/>
                          </a:solidFill>
                          <a:latin typeface="Bliss 2 Regular" panose="02000506030000020004" pitchFamily="50" charset="0"/>
                        </a:rPr>
                        <a:t>History Bridging Menu</a:t>
                      </a:r>
                    </a:p>
                    <a:p>
                      <a:pPr algn="ctr"/>
                      <a:r>
                        <a:rPr lang="en-GB" baseline="0" dirty="0">
                          <a:solidFill>
                            <a:schemeClr val="bg1"/>
                          </a:solidFill>
                          <a:latin typeface="Bliss 2 Regular" panose="02000506030000020004" pitchFamily="50" charset="0"/>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600182">
                <a:tc rowSpan="8">
                  <a:txBody>
                    <a:bodyPr/>
                    <a:lstStyle/>
                    <a:p>
                      <a:pPr algn="ctr"/>
                      <a:r>
                        <a:rPr lang="en-GB" sz="1400" b="1" dirty="0">
                          <a:solidFill>
                            <a:schemeClr val="tx1"/>
                          </a:solidFill>
                          <a:latin typeface="Bliss 2 Regular" panose="02000506030000020004" pitchFamily="50" charset="0"/>
                        </a:rPr>
                        <a:t>Reviews</a:t>
                      </a:r>
                      <a:r>
                        <a:rPr lang="en-GB" sz="1400" b="1" baseline="0" dirty="0">
                          <a:solidFill>
                            <a:schemeClr val="tx1"/>
                          </a:solidFill>
                          <a:latin typeface="Bliss 2 Regular" panose="02000506030000020004" pitchFamily="50" charset="0"/>
                        </a:rPr>
                        <a:t> of your work should be saved in your Subject Lockers on </a:t>
                      </a:r>
                      <a:r>
                        <a:rPr lang="en-GB" sz="1400" b="1" baseline="0" dirty="0" err="1">
                          <a:solidFill>
                            <a:schemeClr val="tx1"/>
                          </a:solidFill>
                          <a:latin typeface="Bliss 2 Regular" panose="02000506030000020004" pitchFamily="50" charset="0"/>
                        </a:rPr>
                        <a:t>Unifrog</a:t>
                      </a:r>
                      <a:r>
                        <a:rPr lang="en-GB" sz="1400" b="1" baseline="0" dirty="0">
                          <a:solidFill>
                            <a:schemeClr val="tx1"/>
                          </a:solidFill>
                          <a:latin typeface="Bliss 2 Regular" panose="02000506030000020004" pitchFamily="50" charset="0"/>
                        </a:rPr>
                        <a:t> </a:t>
                      </a: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p>
                    <a:p>
                      <a:pPr algn="l"/>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physically at a later date</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178663">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latin typeface="Bliss 2 Regular" panose="02000506030000020004" pitchFamily="50" charset="0"/>
                          <a:ea typeface="Times New Roman" panose="02020603050405020304" pitchFamily="18" charset="0"/>
                        </a:rPr>
                        <a:t>A people's History of the USA by Howard Zinn</a:t>
                      </a:r>
                      <a:r>
                        <a:rPr lang="en-GB" sz="1000" b="1" baseline="0" dirty="0">
                          <a:solidFill>
                            <a:schemeClr val="dk1"/>
                          </a:solidFill>
                          <a:latin typeface="Bliss 2 Regular" panose="02000506030000020004" pitchFamily="50" charset="0"/>
                          <a:ea typeface="Times New Roman" panose="02020603050405020304" pitchFamily="18" charset="0"/>
                        </a:rPr>
                        <a:t> </a:t>
                      </a:r>
                      <a:r>
                        <a:rPr lang="en-US" sz="1000" b="0" i="0" kern="1200" dirty="0">
                          <a:solidFill>
                            <a:srgbClr val="FF0000"/>
                          </a:solidFill>
                          <a:effectLst/>
                          <a:latin typeface="Bliss 2 Regular" panose="02000506030000020004" pitchFamily="50" charset="0"/>
                          <a:ea typeface="+mn-ea"/>
                          <a:cs typeface="+mn-cs"/>
                        </a:rPr>
                        <a:t>(1)</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Bliss 2 Regular" panose="02000506030000020004" pitchFamily="50" charset="0"/>
                          <a:ea typeface="+mn-ea"/>
                          <a:cs typeface="+mn-cs"/>
                        </a:rPr>
                        <a:t>portrays a side of American history that can largely be seen as the exploitation and manipulation of the majority by rigged systems that hugely favour a small aggregate of elite rulers</a:t>
                      </a:r>
                      <a:endParaRPr lang="en-US" sz="1000" b="0" i="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1" kern="1200" dirty="0">
                          <a:solidFill>
                            <a:schemeClr val="dk1"/>
                          </a:solidFill>
                          <a:effectLst/>
                          <a:latin typeface="Bliss 2 Regular" panose="02000506030000020004" pitchFamily="50" charset="0"/>
                          <a:ea typeface="+mn-ea"/>
                          <a:cs typeface="+mn-cs"/>
                        </a:rPr>
                        <a:t>The</a:t>
                      </a:r>
                      <a:r>
                        <a:rPr lang="en-GB" sz="1000" b="1" kern="1200" baseline="0" dirty="0">
                          <a:solidFill>
                            <a:schemeClr val="dk1"/>
                          </a:solidFill>
                          <a:effectLst/>
                          <a:latin typeface="Bliss 2 Regular" panose="02000506030000020004" pitchFamily="50" charset="0"/>
                          <a:ea typeface="+mn-ea"/>
                          <a:cs typeface="+mn-cs"/>
                        </a:rPr>
                        <a:t> Iron lady (2011)</a:t>
                      </a:r>
                      <a:r>
                        <a:rPr lang="en-GB" sz="1000" b="0" kern="1200" baseline="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r>
                        <a:rPr lang="en-US" sz="1000" kern="1200" dirty="0">
                          <a:solidFill>
                            <a:schemeClr val="dk1"/>
                          </a:solidFill>
                          <a:effectLst/>
                          <a:latin typeface="Bliss 2 Regular" panose="02000506030000020004" pitchFamily="50" charset="0"/>
                          <a:ea typeface="+mn-ea"/>
                          <a:cs typeface="+mn-cs"/>
                        </a:rPr>
                        <a:t>The Iron Lady is a 2011 biographical drama film based on the life and career of Margaret Thatcher (1925–2013), a British stateswoman and politician who was the first ever female and longest-serving Prime Minister of the United Kingdom since</a:t>
                      </a:r>
                      <a:r>
                        <a:rPr lang="en-US" sz="1000" kern="1200" baseline="0" dirty="0">
                          <a:solidFill>
                            <a:schemeClr val="dk1"/>
                          </a:solidFill>
                          <a:effectLst/>
                          <a:latin typeface="Bliss 2 Regular" panose="02000506030000020004" pitchFamily="50" charset="0"/>
                          <a:ea typeface="+mn-ea"/>
                          <a:cs typeface="+mn-cs"/>
                        </a:rPr>
                        <a:t> 1827.</a:t>
                      </a:r>
                      <a:r>
                        <a:rPr lang="en-GB" sz="1000" kern="1200" dirty="0">
                          <a:solidFill>
                            <a:schemeClr val="dk1"/>
                          </a:solidFill>
                          <a:effectLst/>
                          <a:latin typeface="Bliss 2 Regular" panose="02000506030000020004" pitchFamily="50"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spcAft>
                          <a:spcPts val="0"/>
                        </a:spcAft>
                        <a:buFont typeface="Arial" panose="020B0604020202020204" pitchFamily="34" charset="0"/>
                        <a:buNone/>
                      </a:pPr>
                      <a:r>
                        <a:rPr lang="en-GB" sz="1000" b="1" kern="1200" dirty="0">
                          <a:solidFill>
                            <a:schemeClr val="dk1"/>
                          </a:solidFill>
                          <a:effectLst/>
                          <a:latin typeface="Bliss 2 Regular" panose="02000506030000020004" pitchFamily="50" charset="0"/>
                          <a:ea typeface="+mn-ea"/>
                          <a:cs typeface="+mn-cs"/>
                        </a:rPr>
                        <a:t>Revolutions</a:t>
                      </a:r>
                      <a:r>
                        <a:rPr lang="en-GB" sz="1000" b="1" kern="1200" baseline="0" dirty="0">
                          <a:solidFill>
                            <a:schemeClr val="dk1"/>
                          </a:solidFill>
                          <a:effectLst/>
                          <a:latin typeface="Bliss 2 Regular" panose="02000506030000020004" pitchFamily="50" charset="0"/>
                          <a:ea typeface="+mn-ea"/>
                          <a:cs typeface="+mn-cs"/>
                        </a:rPr>
                        <a:t> </a:t>
                      </a:r>
                      <a:r>
                        <a:rPr lang="en-GB" sz="1000" b="1"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marL="0" lvl="0" indent="0">
                        <a:spcAft>
                          <a:spcPts val="0"/>
                        </a:spcAft>
                        <a:buFont typeface="Arial" panose="020B0604020202020204" pitchFamily="34" charset="0"/>
                        <a:buNone/>
                      </a:pPr>
                      <a:r>
                        <a:rPr lang="en-GB" sz="1000" b="0" i="0" kern="1200" dirty="0">
                          <a:solidFill>
                            <a:schemeClr val="dk1"/>
                          </a:solidFill>
                          <a:effectLst/>
                          <a:latin typeface="Bliss 2 Regular" panose="02000506030000020004" pitchFamily="50" charset="0"/>
                          <a:ea typeface="+mn-ea"/>
                          <a:cs typeface="+mn-cs"/>
                        </a:rPr>
                        <a:t>American, English, French, Haitian, Mexican, Russian, and more: If it's a revolt, rebellion, or overthrow, </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kern="1200" dirty="0">
                          <a:solidFill>
                            <a:schemeClr val="dk1"/>
                          </a:solidFill>
                          <a:effectLst/>
                          <a:latin typeface="Bliss 2 Regular" panose="02000506030000020004" pitchFamily="50" charset="0"/>
                          <a:ea typeface="+mn-ea"/>
                          <a:cs typeface="+mn-cs"/>
                        </a:rPr>
                        <a:t>Visit the British</a:t>
                      </a:r>
                      <a:r>
                        <a:rPr lang="en-GB" sz="1000" kern="1200" baseline="0" dirty="0">
                          <a:solidFill>
                            <a:schemeClr val="dk1"/>
                          </a:solidFill>
                          <a:effectLst/>
                          <a:latin typeface="Bliss 2 Regular" panose="02000506030000020004" pitchFamily="50" charset="0"/>
                          <a:ea typeface="+mn-ea"/>
                          <a:cs typeface="+mn-cs"/>
                        </a:rPr>
                        <a:t> Museum</a:t>
                      </a:r>
                      <a:r>
                        <a:rPr lang="en-GB" sz="1000" kern="1200" dirty="0">
                          <a:solidFill>
                            <a:schemeClr val="dk1"/>
                          </a:solidFill>
                          <a:effectLst/>
                          <a:latin typeface="Bliss 2 Regular" panose="02000506030000020004" pitchFamily="50" charset="0"/>
                          <a:ea typeface="+mn-ea"/>
                          <a:cs typeface="+mn-cs"/>
                        </a:rPr>
                        <a:t> </a:t>
                      </a:r>
                      <a:r>
                        <a:rPr lang="en-GB" sz="1000" kern="1200" baseline="0" dirty="0">
                          <a:solidFill>
                            <a:schemeClr val="dk1"/>
                          </a:solidFill>
                          <a:effectLst/>
                          <a:latin typeface="Bliss 2 Regular" panose="02000506030000020004" pitchFamily="50" charset="0"/>
                          <a:ea typeface="+mn-ea"/>
                          <a:cs typeface="+mn-cs"/>
                        </a:rPr>
                        <a:t> </a:t>
                      </a:r>
                      <a:r>
                        <a:rPr lang="en-GB" sz="1000" dirty="0">
                          <a:solidFill>
                            <a:srgbClr val="FF0000"/>
                          </a:solidFill>
                          <a:latin typeface="Bliss 2 Regular" panose="02000506030000020004" pitchFamily="50" charset="0"/>
                        </a:rPr>
                        <a:t>(7)</a:t>
                      </a:r>
                    </a:p>
                    <a:p>
                      <a:r>
                        <a:rPr lang="en-GB" sz="1000" dirty="0">
                          <a:latin typeface="Bliss 2 Regular" panose="02000506030000020004" pitchFamily="50" charset="0"/>
                        </a:rPr>
                        <a:t>Artefacts from across British history righ</a:t>
                      </a:r>
                      <a:r>
                        <a:rPr lang="en-GB" sz="1000" baseline="0" dirty="0">
                          <a:latin typeface="Bliss 2 Regular" panose="02000506030000020004" pitchFamily="50" charset="0"/>
                        </a:rPr>
                        <a:t>t up to the present day. Virtual tour available  </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MOOCs</a:t>
                      </a:r>
                      <a:endParaRPr lang="en-GB" sz="1000" dirty="0">
                        <a:latin typeface="Bliss 2 Regular" panose="02000506030000020004" pitchFamily="50" charset="0"/>
                        <a:hlinkClick r:id="rId2"/>
                      </a:endParaRPr>
                    </a:p>
                    <a:p>
                      <a:r>
                        <a:rPr lang="en-GB" sz="1000" dirty="0">
                          <a:latin typeface="Bliss 2 Regular" panose="02000506030000020004" pitchFamily="50" charset="0"/>
                        </a:rPr>
                        <a:t>Search through</a:t>
                      </a:r>
                      <a:r>
                        <a:rPr lang="en-GB" sz="1000" baseline="0" dirty="0">
                          <a:latin typeface="Bliss 2 Regular" panose="02000506030000020004" pitchFamily="50" charset="0"/>
                        </a:rPr>
                        <a:t> the MOOCs using the filter ‘History’ and chose one that particularly interests you </a:t>
                      </a:r>
                      <a:r>
                        <a:rPr lang="en-GB" sz="1000" baseline="0" dirty="0">
                          <a:solidFill>
                            <a:srgbClr val="FF0000"/>
                          </a:solidFill>
                          <a:latin typeface="Bliss 2 Regular" panose="02000506030000020004" pitchFamily="50" charset="0"/>
                        </a:rPr>
                        <a:t>(5) </a:t>
                      </a:r>
                    </a:p>
                    <a:p>
                      <a:endParaRPr lang="en-GB" sz="1000" baseline="0" dirty="0">
                        <a:solidFill>
                          <a:srgbClr val="FF0000"/>
                        </a:solidFill>
                        <a:latin typeface="Bliss 2 Regular" panose="02000506030000020004" pitchFamily="50" charset="0"/>
                      </a:endParaRPr>
                    </a:p>
                    <a:p>
                      <a:r>
                        <a:rPr lang="en-GB" sz="1000" dirty="0">
                          <a:solidFill>
                            <a:schemeClr val="tx1"/>
                          </a:solidFill>
                          <a:latin typeface="Bliss 2 Regular" panose="02000506030000020004" pitchFamily="50" charset="0"/>
                          <a:hlinkClick r:id="rId3"/>
                        </a:rPr>
                        <a:t>https://www.mooc.org/</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62366339"/>
                  </a:ext>
                </a:extLst>
              </a:tr>
              <a:tr h="933841">
                <a:tc vMerge="1">
                  <a:txBody>
                    <a:bodyPr/>
                    <a:lstStyle/>
                    <a:p>
                      <a:endParaRPr lang="en-GB"/>
                    </a:p>
                  </a:txBody>
                  <a:tcPr/>
                </a:tc>
                <a:tc rowSpan="2">
                  <a:txBody>
                    <a:bodyPr/>
                    <a:lstStyle/>
                    <a:p>
                      <a:pPr lvl="0"/>
                      <a:r>
                        <a:rPr lang="en-US" sz="1000" b="1" kern="1200" dirty="0">
                          <a:solidFill>
                            <a:schemeClr val="dk1"/>
                          </a:solidFill>
                          <a:effectLst/>
                          <a:latin typeface="Bliss 2 Regular" panose="02000506030000020004" pitchFamily="50" charset="0"/>
                          <a:ea typeface="+mn-ea"/>
                          <a:cs typeface="+mn-cs"/>
                        </a:rPr>
                        <a:t>A</a:t>
                      </a:r>
                      <a:r>
                        <a:rPr lang="en-US" sz="1000" b="1" kern="1200" baseline="0" dirty="0">
                          <a:solidFill>
                            <a:schemeClr val="dk1"/>
                          </a:solidFill>
                          <a:effectLst/>
                          <a:latin typeface="Bliss 2 Regular" panose="02000506030000020004" pitchFamily="50" charset="0"/>
                          <a:ea typeface="+mn-ea"/>
                          <a:cs typeface="+mn-cs"/>
                        </a:rPr>
                        <a:t> Journey by Tony Blair</a:t>
                      </a:r>
                      <a:r>
                        <a:rPr lang="en-US" sz="1000" b="1" kern="1200" dirty="0">
                          <a:solidFill>
                            <a:schemeClr val="dk1"/>
                          </a:solidFill>
                          <a:effectLst/>
                          <a:latin typeface="Bliss 2 Regular" panose="02000506030000020004" pitchFamily="50" charset="0"/>
                          <a:ea typeface="+mn-ea"/>
                          <a:cs typeface="+mn-cs"/>
                        </a:rPr>
                        <a:t> </a:t>
                      </a:r>
                      <a:r>
                        <a:rPr lang="en-US" sz="1000" b="1" kern="1200" dirty="0">
                          <a:solidFill>
                            <a:srgbClr val="FF0000"/>
                          </a:solidFill>
                          <a:effectLst/>
                          <a:latin typeface="Bliss 2 Regular" panose="02000506030000020004" pitchFamily="50" charset="0"/>
                          <a:ea typeface="+mn-ea"/>
                          <a:cs typeface="+mn-cs"/>
                        </a:rPr>
                        <a:t>(1)</a:t>
                      </a:r>
                    </a:p>
                    <a:p>
                      <a:pPr lvl="0"/>
                      <a:r>
                        <a:rPr lang="en-US" sz="1000" dirty="0">
                          <a:solidFill>
                            <a:schemeClr val="tx1"/>
                          </a:solidFill>
                          <a:latin typeface="Bliss 2 Regular" panose="02000506030000020004" pitchFamily="50" charset="0"/>
                        </a:rPr>
                        <a:t>In 1997, Tony Blair won the biggest </a:t>
                      </a:r>
                      <a:r>
                        <a:rPr lang="en-US" sz="1000" dirty="0" err="1">
                          <a:solidFill>
                            <a:schemeClr val="tx1"/>
                          </a:solidFill>
                          <a:latin typeface="Bliss 2 Regular" panose="02000506030000020004" pitchFamily="50" charset="0"/>
                        </a:rPr>
                        <a:t>Labour</a:t>
                      </a:r>
                      <a:r>
                        <a:rPr lang="en-US" sz="1000" dirty="0">
                          <a:solidFill>
                            <a:schemeClr val="tx1"/>
                          </a:solidFill>
                          <a:latin typeface="Bliss 2 Regular" panose="02000506030000020004" pitchFamily="50" charset="0"/>
                        </a:rPr>
                        <a:t> victory in history to sweep the party to power and end eighteen years of Conservative government. </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lvl="0"/>
                      <a:r>
                        <a:rPr lang="en-GB" sz="1000" b="1" i="0" kern="1200" dirty="0">
                          <a:solidFill>
                            <a:schemeClr val="dk1"/>
                          </a:solidFill>
                          <a:effectLst/>
                          <a:latin typeface="Bliss 2 Regular" panose="02000506030000020004" pitchFamily="50" charset="0"/>
                          <a:ea typeface="+mn-ea"/>
                          <a:cs typeface="+mn-cs"/>
                        </a:rPr>
                        <a:t>The</a:t>
                      </a:r>
                      <a:r>
                        <a:rPr lang="en-GB" sz="1000" b="1" i="0" kern="1200" baseline="0" dirty="0">
                          <a:solidFill>
                            <a:schemeClr val="dk1"/>
                          </a:solidFill>
                          <a:effectLst/>
                          <a:latin typeface="Bliss 2 Regular" panose="02000506030000020004" pitchFamily="50" charset="0"/>
                          <a:ea typeface="+mn-ea"/>
                          <a:cs typeface="+mn-cs"/>
                        </a:rPr>
                        <a:t> Crown </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lvl="0"/>
                      <a:r>
                        <a:rPr lang="en-US" sz="1000" dirty="0">
                          <a:solidFill>
                            <a:schemeClr val="tx1"/>
                          </a:solidFill>
                          <a:latin typeface="Bliss 2 Regular" panose="02000506030000020004" pitchFamily="50" charset="0"/>
                        </a:rPr>
                        <a:t>Netflix takes us through the whole period covered</a:t>
                      </a:r>
                      <a:r>
                        <a:rPr lang="en-US" sz="1000" baseline="0" dirty="0">
                          <a:solidFill>
                            <a:schemeClr val="tx1"/>
                          </a:solidFill>
                          <a:latin typeface="Bliss 2 Regular" panose="02000506030000020004" pitchFamily="50" charset="0"/>
                        </a:rPr>
                        <a:t> in Year 12 from the point of view of the Monarchy. Brilliant TV as much as really quite useful for the course. </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dirty="0">
                          <a:solidFill>
                            <a:srgbClr val="000000"/>
                          </a:solidFill>
                          <a:latin typeface="Bliss 2 Regular" panose="02000506030000020004" pitchFamily="50" charset="0"/>
                          <a:ea typeface="Times New Roman" panose="02020603050405020304" pitchFamily="18" charset="0"/>
                        </a:rPr>
                        <a:t>15minutehistory.org </a:t>
                      </a:r>
                      <a:r>
                        <a:rPr lang="en-GB" sz="1000" dirty="0">
                          <a:solidFill>
                            <a:srgbClr val="000000"/>
                          </a:solidFill>
                          <a:latin typeface="Bliss 2 Regular" panose="02000506030000020004" pitchFamily="50" charset="0"/>
                          <a:ea typeface="Times New Roman" panose="02020603050405020304" pitchFamily="18" charset="0"/>
                        </a:rPr>
                        <a:t>has an episode on Reconstruction (episode 20)</a:t>
                      </a:r>
                      <a:r>
                        <a:rPr lang="en-GB" sz="1000" b="0" kern="1200" baseline="0" dirty="0">
                          <a:solidFill>
                            <a:srgbClr val="FF0000"/>
                          </a:solidFill>
                          <a:effectLst/>
                          <a:latin typeface="Bliss 2 Regular" panose="02000506030000020004" pitchFamily="50" charset="0"/>
                          <a:ea typeface="+mn-ea"/>
                          <a:cs typeface="+mn-cs"/>
                        </a:rPr>
                        <a:t>(1)</a:t>
                      </a:r>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spcAft>
                          <a:spcPts val="0"/>
                        </a:spcAft>
                      </a:pPr>
                      <a:r>
                        <a:rPr lang="en-GB" sz="1000" dirty="0">
                          <a:solidFill>
                            <a:srgbClr val="000000"/>
                          </a:solidFill>
                          <a:latin typeface="Bliss 2 Regular" panose="02000506030000020004" pitchFamily="50" charset="0"/>
                          <a:ea typeface="Times New Roman" panose="02020603050405020304" pitchFamily="18" charset="0"/>
                        </a:rPr>
                        <a:t>www.Milicenter.org - has all the presidents profiles including their policies. - easy to follow</a:t>
                      </a:r>
                      <a:r>
                        <a:rPr lang="en-GB" sz="1000" baseline="0" dirty="0">
                          <a:solidFill>
                            <a:srgbClr val="FF0000"/>
                          </a:solidFill>
                          <a:latin typeface="Bliss 2 Regular" panose="02000506030000020004" pitchFamily="50" charset="0"/>
                          <a:ea typeface="Times New Roman" panose="02020603050405020304" pitchFamily="18" charset="0"/>
                        </a:rPr>
                        <a:t> (1)</a:t>
                      </a:r>
                      <a:endParaRPr lang="en-GB" sz="1000" dirty="0">
                        <a:solidFill>
                          <a:srgbClr val="FF0000"/>
                        </a:solidFill>
                        <a:latin typeface="Bliss 2 Regular" panose="02000506030000020004" pitchFamily="50"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00" b="1" dirty="0">
                          <a:latin typeface="Bliss 2 Regular" panose="02000506030000020004" pitchFamily="50" charset="0"/>
                        </a:rPr>
                        <a:t>Create a table of all the American presidents from 1865-1975. </a:t>
                      </a:r>
                      <a:r>
                        <a:rPr lang="en-GB" sz="1000" b="1" dirty="0">
                          <a:solidFill>
                            <a:srgbClr val="FF0000"/>
                          </a:solidFill>
                          <a:latin typeface="Bliss 2 Regular" panose="02000506030000020004" pitchFamily="50" charset="0"/>
                        </a:rPr>
                        <a:t>(3</a:t>
                      </a:r>
                      <a:r>
                        <a:rPr lang="en-GB" sz="1000" dirty="0">
                          <a:solidFill>
                            <a:srgbClr val="FF0000"/>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781454929"/>
                  </a:ext>
                </a:extLst>
              </a:tr>
              <a:tr h="12959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5">
                  <a:txBody>
                    <a:bodyPr/>
                    <a:lstStyle/>
                    <a:p>
                      <a:r>
                        <a:rPr lang="en-GB" sz="1000" kern="1200" dirty="0">
                          <a:solidFill>
                            <a:schemeClr val="dk1"/>
                          </a:solidFill>
                          <a:effectLst/>
                          <a:latin typeface="Bliss 2 Regular" panose="02000506030000020004" pitchFamily="50" charset="0"/>
                          <a:ea typeface="+mn-ea"/>
                          <a:cs typeface="+mn-cs"/>
                        </a:rPr>
                        <a:t>Research</a:t>
                      </a:r>
                      <a:r>
                        <a:rPr lang="en-GB" sz="1000" kern="1200" baseline="0" dirty="0">
                          <a:solidFill>
                            <a:schemeClr val="dk1"/>
                          </a:solidFill>
                          <a:effectLst/>
                          <a:latin typeface="Bliss 2 Regular" panose="02000506030000020004" pitchFamily="50" charset="0"/>
                          <a:ea typeface="+mn-ea"/>
                          <a:cs typeface="+mn-cs"/>
                        </a:rPr>
                        <a:t> 4 UK General Elections </a:t>
                      </a:r>
                      <a:r>
                        <a:rPr lang="en-GB" sz="1000" kern="1200" baseline="0" dirty="0">
                          <a:solidFill>
                            <a:srgbClr val="FF0000"/>
                          </a:solidFill>
                          <a:effectLst/>
                          <a:latin typeface="Bliss 2 Regular" panose="02000506030000020004" pitchFamily="50" charset="0"/>
                          <a:ea typeface="+mn-ea"/>
                          <a:cs typeface="+mn-cs"/>
                        </a:rPr>
                        <a:t>(4)</a:t>
                      </a:r>
                      <a:endParaRPr lang="en-GB" sz="1000" kern="1200" dirty="0">
                        <a:solidFill>
                          <a:srgbClr val="FF0000"/>
                        </a:solidFill>
                        <a:effectLst/>
                        <a:latin typeface="Bliss 2 Regular" panose="02000506030000020004" pitchFamily="50" charset="0"/>
                        <a:ea typeface="+mn-ea"/>
                        <a:cs typeface="+mn-cs"/>
                      </a:endParaRPr>
                    </a:p>
                    <a:p>
                      <a:pPr marL="0" indent="0">
                        <a:buFont typeface="Arial" panose="020B0604020202020204" pitchFamily="34" charset="0"/>
                        <a:buNone/>
                      </a:pPr>
                      <a:endParaRPr lang="en-GB" sz="1000" kern="1200" dirty="0">
                        <a:solidFill>
                          <a:srgbClr val="FF0000"/>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rgbClr val="FF0000"/>
                          </a:solidFill>
                          <a:effectLst/>
                          <a:latin typeface="Bliss 2 Regular" panose="02000506030000020004" pitchFamily="50" charset="0"/>
                          <a:ea typeface="+mn-ea"/>
                          <a:cs typeface="+mn-cs"/>
                        </a:rPr>
                        <a:t>1951,</a:t>
                      </a:r>
                      <a:r>
                        <a:rPr lang="en-GB" sz="1000" kern="1200" baseline="0" dirty="0">
                          <a:solidFill>
                            <a:srgbClr val="FF0000"/>
                          </a:solidFill>
                          <a:effectLst/>
                          <a:latin typeface="Bliss 2 Regular" panose="02000506030000020004" pitchFamily="50" charset="0"/>
                          <a:ea typeface="+mn-ea"/>
                          <a:cs typeface="+mn-cs"/>
                        </a:rPr>
                        <a:t> </a:t>
                      </a:r>
                      <a:r>
                        <a:rPr lang="en-GB" sz="1000" kern="1200" dirty="0">
                          <a:solidFill>
                            <a:srgbClr val="FF0000"/>
                          </a:solidFill>
                          <a:effectLst/>
                          <a:latin typeface="Bliss 2 Regular" panose="02000506030000020004" pitchFamily="50" charset="0"/>
                          <a:ea typeface="+mn-ea"/>
                          <a:cs typeface="+mn-cs"/>
                        </a:rPr>
                        <a:t>1964,</a:t>
                      </a:r>
                      <a:r>
                        <a:rPr lang="en-GB" sz="1000" kern="1200" baseline="0" dirty="0">
                          <a:solidFill>
                            <a:srgbClr val="FF0000"/>
                          </a:solidFill>
                          <a:effectLst/>
                          <a:latin typeface="Bliss 2 Regular" panose="02000506030000020004" pitchFamily="50" charset="0"/>
                          <a:ea typeface="+mn-ea"/>
                          <a:cs typeface="+mn-cs"/>
                        </a:rPr>
                        <a:t> </a:t>
                      </a:r>
                      <a:r>
                        <a:rPr lang="en-GB" sz="1000" kern="1200" dirty="0">
                          <a:solidFill>
                            <a:srgbClr val="FF0000"/>
                          </a:solidFill>
                          <a:effectLst/>
                          <a:latin typeface="Bliss 2 Regular" panose="02000506030000020004" pitchFamily="50" charset="0"/>
                          <a:ea typeface="+mn-ea"/>
                          <a:cs typeface="+mn-cs"/>
                        </a:rPr>
                        <a:t>1979,</a:t>
                      </a:r>
                      <a:r>
                        <a:rPr lang="en-GB" sz="1000" kern="1200" baseline="0" dirty="0">
                          <a:solidFill>
                            <a:srgbClr val="FF0000"/>
                          </a:solidFill>
                          <a:effectLst/>
                          <a:latin typeface="Bliss 2 Regular" panose="02000506030000020004" pitchFamily="50" charset="0"/>
                          <a:ea typeface="+mn-ea"/>
                          <a:cs typeface="+mn-cs"/>
                        </a:rPr>
                        <a:t> </a:t>
                      </a:r>
                      <a:r>
                        <a:rPr lang="en-GB" sz="1000" kern="1200" dirty="0">
                          <a:solidFill>
                            <a:srgbClr val="FF0000"/>
                          </a:solidFill>
                          <a:effectLst/>
                          <a:latin typeface="Bliss 2 Regular" panose="02000506030000020004" pitchFamily="50" charset="0"/>
                          <a:ea typeface="+mn-ea"/>
                          <a:cs typeface="+mn-cs"/>
                        </a:rPr>
                        <a:t>1997</a:t>
                      </a:r>
                    </a:p>
                    <a:p>
                      <a:pPr marL="0" indent="0">
                        <a:buFont typeface="Arial" panose="020B0604020202020204" pitchFamily="34" charset="0"/>
                        <a:buNone/>
                      </a:pPr>
                      <a:endParaRPr lang="en-GB" sz="1000" kern="1200" dirty="0">
                        <a:solidFill>
                          <a:srgbClr val="FF0000"/>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Present</a:t>
                      </a:r>
                      <a:r>
                        <a:rPr lang="en-GB" sz="1000" kern="1200" baseline="0" dirty="0">
                          <a:solidFill>
                            <a:schemeClr val="tx1"/>
                          </a:solidFill>
                          <a:effectLst/>
                          <a:latin typeface="Bliss 2 Regular" panose="02000506030000020004" pitchFamily="50" charset="0"/>
                          <a:ea typeface="+mn-ea"/>
                          <a:cs typeface="+mn-cs"/>
                        </a:rPr>
                        <a:t> your work by answering the following questions </a:t>
                      </a:r>
                    </a:p>
                    <a:p>
                      <a:pPr marL="0" indent="0">
                        <a:buFont typeface="Arial" panose="020B0604020202020204" pitchFamily="34" charset="0"/>
                        <a:buNone/>
                      </a:pPr>
                      <a:endParaRPr lang="en-GB" sz="1000" kern="1200" baseline="0" dirty="0">
                        <a:solidFill>
                          <a:schemeClr val="tx1"/>
                        </a:solidFill>
                        <a:effectLst/>
                        <a:latin typeface="Bliss 2 Regular" panose="02000506030000020004" pitchFamily="50" charset="0"/>
                        <a:ea typeface="+mn-ea"/>
                        <a:cs typeface="+mn-cs"/>
                      </a:endParaRPr>
                    </a:p>
                    <a:p>
                      <a:pPr marL="228600" indent="-228600">
                        <a:buFont typeface="Arial" panose="020B0604020202020204" pitchFamily="34" charset="0"/>
                        <a:buAutoNum type="arabicPeriod"/>
                      </a:pPr>
                      <a:r>
                        <a:rPr lang="en-GB" sz="1000" kern="1200" baseline="0" dirty="0">
                          <a:solidFill>
                            <a:schemeClr val="tx1"/>
                          </a:solidFill>
                          <a:effectLst/>
                          <a:latin typeface="Bliss 2 Regular" panose="02000506030000020004" pitchFamily="50" charset="0"/>
                          <a:ea typeface="+mn-ea"/>
                          <a:cs typeface="+mn-cs"/>
                        </a:rPr>
                        <a:t>What were the appealing party policies?</a:t>
                      </a:r>
                    </a:p>
                    <a:p>
                      <a:pPr marL="228600" indent="-228600">
                        <a:buFont typeface="Arial" panose="020B0604020202020204" pitchFamily="34" charset="0"/>
                        <a:buAutoNum type="arabicPeriod"/>
                      </a:pPr>
                      <a:r>
                        <a:rPr lang="en-GB" sz="1000" kern="1200" baseline="0" dirty="0">
                          <a:solidFill>
                            <a:schemeClr val="tx1"/>
                          </a:solidFill>
                          <a:effectLst/>
                          <a:latin typeface="Bliss 2 Regular" panose="02000506030000020004" pitchFamily="50" charset="0"/>
                          <a:ea typeface="+mn-ea"/>
                          <a:cs typeface="+mn-cs"/>
                        </a:rPr>
                        <a:t>Did voting turnout play a part?</a:t>
                      </a:r>
                    </a:p>
                    <a:p>
                      <a:pPr marL="228600" indent="-228600">
                        <a:buFont typeface="Arial" panose="020B0604020202020204" pitchFamily="34" charset="0"/>
                        <a:buAutoNum type="arabicPeriod"/>
                      </a:pPr>
                      <a:r>
                        <a:rPr lang="en-GB" sz="1000" kern="1200" baseline="0" dirty="0">
                          <a:solidFill>
                            <a:schemeClr val="tx1"/>
                          </a:solidFill>
                          <a:effectLst/>
                          <a:latin typeface="Bliss 2 Regular" panose="02000506030000020004" pitchFamily="50" charset="0"/>
                          <a:ea typeface="+mn-ea"/>
                          <a:cs typeface="+mn-cs"/>
                        </a:rPr>
                        <a:t>Who did the policies of the winning party appeal to</a:t>
                      </a:r>
                    </a:p>
                    <a:p>
                      <a:pPr marL="228600" indent="-228600">
                        <a:buFont typeface="Arial" panose="020B0604020202020204" pitchFamily="34" charset="0"/>
                        <a:buAutoNum type="arabicPeriod"/>
                      </a:pPr>
                      <a:r>
                        <a:rPr lang="en-GB" sz="1000" kern="1200" baseline="0" dirty="0">
                          <a:solidFill>
                            <a:schemeClr val="tx1"/>
                          </a:solidFill>
                          <a:effectLst/>
                          <a:latin typeface="Bliss 2 Regular" panose="02000506030000020004" pitchFamily="50" charset="0"/>
                          <a:ea typeface="+mn-ea"/>
                          <a:cs typeface="+mn-cs"/>
                        </a:rPr>
                        <a:t>What was going on at the time to affect the result?</a:t>
                      </a:r>
                    </a:p>
                    <a:p>
                      <a:pPr marL="228600" indent="-228600">
                        <a:buFont typeface="Arial" panose="020B0604020202020204" pitchFamily="34" charset="0"/>
                        <a:buAutoNum type="arabicPeriod"/>
                      </a:pPr>
                      <a:r>
                        <a:rPr lang="en-GB" sz="1000" kern="1200" baseline="0" dirty="0">
                          <a:solidFill>
                            <a:schemeClr val="tx1"/>
                          </a:solidFill>
                          <a:effectLst/>
                          <a:latin typeface="Bliss 2 Regular" panose="02000506030000020004" pitchFamily="50" charset="0"/>
                          <a:ea typeface="+mn-ea"/>
                          <a:cs typeface="+mn-cs"/>
                        </a:rPr>
                        <a:t>How important were the media?</a:t>
                      </a:r>
                    </a:p>
                    <a:p>
                      <a:pPr marL="228600" indent="-228600">
                        <a:buFont typeface="Arial" panose="020B0604020202020204" pitchFamily="34" charset="0"/>
                        <a:buAutoNum type="arabicPeriod"/>
                      </a:pPr>
                      <a:r>
                        <a:rPr lang="en-GB" sz="1000" kern="1200" baseline="0" dirty="0">
                          <a:solidFill>
                            <a:schemeClr val="tx1"/>
                          </a:solidFill>
                          <a:effectLst/>
                          <a:latin typeface="Bliss 2 Regular" panose="02000506030000020004" pitchFamily="50" charset="0"/>
                          <a:ea typeface="+mn-ea"/>
                          <a:cs typeface="+mn-cs"/>
                        </a:rPr>
                        <a:t>Who were the leaders and what impact did they have?</a:t>
                      </a:r>
                    </a:p>
                    <a:p>
                      <a:pPr marL="0" indent="0">
                        <a:buFont typeface="Arial" panose="020B0604020202020204" pitchFamily="34" charset="0"/>
                        <a:buNone/>
                      </a:pPr>
                      <a:endParaRPr lang="en-GB" sz="1000" kern="1200" dirty="0">
                        <a:solidFill>
                          <a:schemeClr val="tx1"/>
                        </a:solidFill>
                        <a:effectLst/>
                        <a:latin typeface="Bliss 2 Regular" panose="02000506030000020004" pitchFamily="50" charset="0"/>
                        <a:ea typeface="+mn-ea"/>
                        <a:cs typeface="+mn-cs"/>
                      </a:endParaRP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Whish</a:t>
                      </a:r>
                      <a:r>
                        <a:rPr lang="en-GB" sz="1000" kern="1200" baseline="0" dirty="0">
                          <a:solidFill>
                            <a:schemeClr val="tx1"/>
                          </a:solidFill>
                          <a:effectLst/>
                          <a:latin typeface="Bliss 2 Regular" panose="02000506030000020004" pitchFamily="50" charset="0"/>
                          <a:ea typeface="+mn-ea"/>
                          <a:cs typeface="+mn-cs"/>
                        </a:rPr>
                        <a:t> of these elections changed Britain the most?</a:t>
                      </a:r>
                      <a:endParaRPr lang="en-GB" sz="100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518836873"/>
                  </a:ext>
                </a:extLst>
              </a:tr>
              <a:tr h="850746">
                <a:tc vMerge="1">
                  <a:txBody>
                    <a:bodyPr/>
                    <a:lstStyle/>
                    <a:p>
                      <a:endParaRPr lang="en-GB"/>
                    </a:p>
                  </a:txBody>
                  <a:tcPr/>
                </a:tc>
                <a:tc>
                  <a:txBody>
                    <a:bodyPr/>
                    <a:lstStyle/>
                    <a:p>
                      <a:pPr>
                        <a:spcAft>
                          <a:spcPts val="0"/>
                        </a:spcAft>
                      </a:pPr>
                      <a:r>
                        <a:rPr lang="en-GB" sz="1000" b="1" dirty="0">
                          <a:solidFill>
                            <a:srgbClr val="000000"/>
                          </a:solidFill>
                          <a:latin typeface="Bliss 2 Regular" panose="02000506030000020004" pitchFamily="50" charset="0"/>
                          <a:ea typeface="Times New Roman" panose="02020603050405020304" pitchFamily="18" charset="0"/>
                        </a:rPr>
                        <a:t>A History of Modern Britain – Andrew Marr</a:t>
                      </a:r>
                      <a:r>
                        <a:rPr lang="en-GB" sz="1000" b="1" baseline="0" dirty="0">
                          <a:solidFill>
                            <a:schemeClr val="dk1"/>
                          </a:solidFill>
                          <a:latin typeface="Bliss 2 Regular" panose="02000506030000020004" pitchFamily="50" charset="0"/>
                          <a:ea typeface="Times New Roman" panose="02020603050405020304" pitchFamily="18" charset="0"/>
                        </a:rPr>
                        <a:t> </a:t>
                      </a:r>
                      <a:r>
                        <a:rPr lang="en-US" sz="1000" b="0" i="0" kern="1200" dirty="0">
                          <a:solidFill>
                            <a:srgbClr val="FF0000"/>
                          </a:solidFill>
                          <a:effectLst/>
                          <a:latin typeface="Bliss 2 Regular" panose="02000506030000020004" pitchFamily="50" charset="0"/>
                          <a:ea typeface="+mn-ea"/>
                          <a:cs typeface="+mn-cs"/>
                        </a:rPr>
                        <a:t>(1) </a:t>
                      </a:r>
                    </a:p>
                    <a:p>
                      <a:pPr>
                        <a:spcAft>
                          <a:spcPts val="0"/>
                        </a:spcAft>
                      </a:pPr>
                      <a:r>
                        <a:rPr lang="en-US" sz="1000" b="0" i="0" kern="1200" dirty="0">
                          <a:solidFill>
                            <a:schemeClr val="tx1"/>
                          </a:solidFill>
                          <a:effectLst/>
                          <a:latin typeface="Bliss 2 Regular" panose="02000506030000020004" pitchFamily="50" charset="0"/>
                          <a:ea typeface="+mn-ea"/>
                          <a:cs typeface="+mn-cs"/>
                        </a:rPr>
                        <a:t>Read</a:t>
                      </a:r>
                      <a:r>
                        <a:rPr lang="en-US" sz="1000" b="0" i="0" kern="1200" baseline="0" dirty="0">
                          <a:solidFill>
                            <a:schemeClr val="tx1"/>
                          </a:solidFill>
                          <a:effectLst/>
                          <a:latin typeface="Bliss 2 Regular" panose="02000506030000020004" pitchFamily="50" charset="0"/>
                          <a:ea typeface="+mn-ea"/>
                          <a:cs typeface="+mn-cs"/>
                        </a:rPr>
                        <a:t> this before watching the TV series</a:t>
                      </a:r>
                      <a:endParaRPr lang="en-GB" sz="1000"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1" kern="1200" dirty="0">
                          <a:solidFill>
                            <a:schemeClr val="dk1"/>
                          </a:solidFill>
                          <a:effectLst/>
                          <a:latin typeface="Bliss 2 Regular" panose="02000506030000020004" pitchFamily="50" charset="0"/>
                          <a:ea typeface="+mn-ea"/>
                          <a:cs typeface="+mn-cs"/>
                        </a:rPr>
                        <a:t>Selma (2014)</a:t>
                      </a:r>
                      <a:r>
                        <a:rPr lang="en-GB" sz="100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r>
                        <a:rPr lang="en-US" sz="1000" dirty="0">
                          <a:latin typeface="Bliss 2 Regular" panose="02000506030000020004" pitchFamily="50" charset="0"/>
                        </a:rPr>
                        <a:t>based on the 1965 Selma to </a:t>
                      </a:r>
                    </a:p>
                    <a:p>
                      <a:r>
                        <a:rPr lang="en-US" sz="1000" dirty="0">
                          <a:latin typeface="Bliss 2 Regular" panose="02000506030000020004" pitchFamily="50" charset="0"/>
                        </a:rPr>
                        <a:t>Montgomery voting rights marches led by </a:t>
                      </a:r>
                    </a:p>
                    <a:p>
                      <a:r>
                        <a:rPr lang="en-US" sz="1000" dirty="0">
                          <a:latin typeface="Bliss 2 Regular" panose="02000506030000020004" pitchFamily="50" charset="0"/>
                        </a:rPr>
                        <a:t>James Bevel, Hosea Williams, </a:t>
                      </a:r>
                    </a:p>
                    <a:p>
                      <a:r>
                        <a:rPr lang="en-US" sz="1000" dirty="0">
                          <a:latin typeface="Bliss 2 Regular" panose="02000506030000020004" pitchFamily="50" charset="0"/>
                        </a:rPr>
                        <a:t>Martin Luther King Jr., </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en-GB" sz="1000" b="0" i="0" kern="1200" dirty="0">
                          <a:solidFill>
                            <a:schemeClr val="dk1"/>
                          </a:solidFill>
                          <a:effectLst/>
                          <a:latin typeface="Bliss 2 Regular" panose="02000506030000020004" pitchFamily="50" charset="0"/>
                          <a:ea typeface="+mn-ea"/>
                          <a:cs typeface="+mn-cs"/>
                        </a:rPr>
                        <a:t>Explaining History</a:t>
                      </a:r>
                    </a:p>
                    <a:p>
                      <a:pPr fontAlgn="base"/>
                      <a:r>
                        <a:rPr lang="en-GB" sz="1000" b="1" i="0" kern="1200" dirty="0">
                          <a:solidFill>
                            <a:schemeClr val="dk1"/>
                          </a:solidFill>
                          <a:effectLst/>
                          <a:latin typeface="Bliss 2 Regular" panose="02000506030000020004" pitchFamily="50" charset="0"/>
                          <a:ea typeface="+mn-ea"/>
                          <a:cs typeface="+mn-cs"/>
                        </a:rPr>
                        <a:t>The Counterculture and the 1960s</a:t>
                      </a:r>
                    </a:p>
                    <a:p>
                      <a:pPr marL="228600" lvl="0" indent="-228600">
                        <a:spcAft>
                          <a:spcPts val="600"/>
                        </a:spcAft>
                        <a:buFont typeface="Arial" panose="020B0604020202020204" pitchFamily="34" charset="0"/>
                        <a:buAutoNum type="arabicParenBoth"/>
                      </a:pPr>
                      <a:r>
                        <a:rPr lang="en-GB" sz="1000" b="0" i="0" kern="1200" dirty="0">
                          <a:solidFill>
                            <a:schemeClr val="tx1"/>
                          </a:solidFill>
                          <a:effectLst/>
                          <a:latin typeface="Bliss 2 Regular" panose="02000506030000020004" pitchFamily="50" charset="0"/>
                          <a:ea typeface="+mn-ea"/>
                          <a:cs typeface="+mn-cs"/>
                        </a:rPr>
                        <a:t>How the hippy movement developed</a:t>
                      </a:r>
                    </a:p>
                    <a:p>
                      <a:pPr marL="0" lvl="0" indent="0">
                        <a:spcAft>
                          <a:spcPts val="600"/>
                        </a:spcAft>
                        <a:buFont typeface="Arial" panose="020B0604020202020204" pitchFamily="34" charset="0"/>
                        <a:buNone/>
                      </a:pPr>
                      <a:r>
                        <a:rPr lang="en-GB" sz="1000" dirty="0">
                          <a:solidFill>
                            <a:schemeClr val="tx1"/>
                          </a:solidFill>
                          <a:latin typeface="Bliss 2 Regular" panose="02000506030000020004" pitchFamily="50" charset="0"/>
                          <a:hlinkClick r:id="rId4"/>
                        </a:rPr>
                        <a:t>https://courses.lumenlearning.com/boundless-ushistory/chapter/counterculture/</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rPr>
                        <a:t>University History Open Day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(6)</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Bliss 2 Regular" panose="02000506030000020004" pitchFamily="50" charset="0"/>
                          <a:ea typeface="+mn-ea"/>
                          <a:cs typeface="+mn-cs"/>
                        </a:rPr>
                        <a:t>Visit a University Open Day a list of virtual days are on the link</a:t>
                      </a:r>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915624">
                <a:tc vMerge="1">
                  <a:txBody>
                    <a:bodyPr/>
                    <a:lstStyle/>
                    <a:p>
                      <a:endParaRPr lang="en-GB"/>
                    </a:p>
                  </a:txBody>
                  <a:tcPr/>
                </a:tc>
                <a:tc>
                  <a:txBody>
                    <a:bodyPr/>
                    <a:lstStyle/>
                    <a:p>
                      <a:pPr lvl="0"/>
                      <a:r>
                        <a:rPr lang="en-GB" sz="1000" dirty="0">
                          <a:solidFill>
                            <a:schemeClr val="tx1"/>
                          </a:solidFill>
                          <a:latin typeface="Bliss 2 Regular" panose="02000506030000020004" pitchFamily="50" charset="0"/>
                          <a:ea typeface="Times New Roman" panose="02020603050405020304" pitchFamily="18" charset="0"/>
                        </a:rPr>
                        <a:t> Give me Liberty! By Eric </a:t>
                      </a:r>
                      <a:r>
                        <a:rPr lang="en-GB" sz="1000" dirty="0" err="1">
                          <a:solidFill>
                            <a:schemeClr val="tx1"/>
                          </a:solidFill>
                          <a:latin typeface="Bliss 2 Regular" panose="02000506030000020004" pitchFamily="50" charset="0"/>
                          <a:ea typeface="Times New Roman" panose="02020603050405020304" pitchFamily="18" charset="0"/>
                        </a:rPr>
                        <a:t>Foner</a:t>
                      </a:r>
                      <a:r>
                        <a:rPr lang="en-GB" sz="1000" dirty="0">
                          <a:solidFill>
                            <a:schemeClr val="tx1"/>
                          </a:solidFill>
                          <a:latin typeface="Bliss 2 Regular" panose="02000506030000020004" pitchFamily="50" charset="0"/>
                          <a:ea typeface="Times New Roman" panose="02020603050405020304" pitchFamily="18" charset="0"/>
                        </a:rPr>
                        <a:t> </a:t>
                      </a:r>
                      <a:r>
                        <a:rPr lang="en-US" sz="1000" b="1" kern="1200" dirty="0">
                          <a:solidFill>
                            <a:srgbClr val="FF0000"/>
                          </a:solidFill>
                          <a:effectLst/>
                          <a:latin typeface="Bliss 2 Regular" panose="02000506030000020004" pitchFamily="50" charset="0"/>
                          <a:ea typeface="+mn-ea"/>
                          <a:cs typeface="+mn-cs"/>
                        </a:rPr>
                        <a:t>(1)</a:t>
                      </a:r>
                    </a:p>
                    <a:p>
                      <a:pPr lvl="0"/>
                      <a:r>
                        <a:rPr lang="en-GB" sz="1000" b="1" kern="1200" dirty="0">
                          <a:solidFill>
                            <a:schemeClr val="tx1"/>
                          </a:solidFill>
                          <a:effectLst/>
                          <a:latin typeface="Bliss 2 Regular" panose="02000506030000020004" pitchFamily="50" charset="0"/>
                          <a:ea typeface="+mn-ea"/>
                          <a:cs typeface="+mn-cs"/>
                        </a:rPr>
                        <a:t>Threaded through the chronological narrative is the theme of freedom in American history</a:t>
                      </a:r>
                      <a:endParaRPr lang="en-US" sz="1000" b="1" kern="1200" dirty="0">
                        <a:solidFill>
                          <a:schemeClr val="tx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1000" b="0" kern="1200" baseline="0" dirty="0">
                          <a:solidFill>
                            <a:schemeClr val="dk1"/>
                          </a:solidFill>
                          <a:effectLst/>
                          <a:latin typeface="Bliss 2 Regular" panose="02000506030000020004" pitchFamily="50" charset="0"/>
                          <a:ea typeface="+mn-ea"/>
                          <a:cs typeface="+mn-cs"/>
                        </a:rPr>
                        <a:t>Empire How Britain Made the Modern World</a:t>
                      </a:r>
                      <a:r>
                        <a:rPr lang="en-GB" sz="1000" b="0" kern="1200" dirty="0">
                          <a:solidFill>
                            <a:schemeClr val="dk1"/>
                          </a:solidFill>
                          <a:effectLst/>
                          <a:latin typeface="Bliss 2 Regular" panose="02000506030000020004" pitchFamily="50" charset="0"/>
                          <a:ea typeface="+mn-ea"/>
                          <a:cs typeface="+mn-cs"/>
                        </a:rPr>
                        <a:t>. YouTube </a:t>
                      </a:r>
                      <a:r>
                        <a:rPr lang="en-US" sz="1000" b="0" i="0" kern="1200" dirty="0">
                          <a:solidFill>
                            <a:srgbClr val="FF0000"/>
                          </a:solidFill>
                          <a:effectLst/>
                          <a:latin typeface="Bliss 2 Regular" panose="02000506030000020004" pitchFamily="50" charset="0"/>
                          <a:ea typeface="+mn-ea"/>
                          <a:cs typeface="+mn-cs"/>
                        </a:rPr>
                        <a:t>(1)</a:t>
                      </a:r>
                    </a:p>
                    <a:p>
                      <a:pPr lvl="0"/>
                      <a:r>
                        <a:rPr lang="en-GB" sz="1000" b="0" i="0" kern="1200" baseline="0" dirty="0">
                          <a:solidFill>
                            <a:schemeClr val="tx1"/>
                          </a:solidFill>
                          <a:effectLst/>
                          <a:latin typeface="Bliss 2 Regular" panose="02000506030000020004" pitchFamily="50" charset="0"/>
                          <a:ea typeface="+mn-ea"/>
                          <a:cs typeface="+mn-cs"/>
                        </a:rPr>
                        <a:t>Niall Ferguson showing how a gang of buccaneers and gold-diggers planted the seed of the biggest empire in all history</a:t>
                      </a:r>
                      <a:endParaRPr lang="en-GB" sz="1000" b="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baseline="0" dirty="0">
                          <a:solidFill>
                            <a:schemeClr val="dk1"/>
                          </a:solidFill>
                          <a:effectLst/>
                          <a:latin typeface="Bliss 2 Regular" panose="02000506030000020004" pitchFamily="50" charset="0"/>
                          <a:ea typeface="+mn-ea"/>
                          <a:cs typeface="+mn-cs"/>
                        </a:rPr>
                        <a:t>BBC Witness History  The birth of Britain’s National Health Service - the NHS</a:t>
                      </a:r>
                      <a:r>
                        <a:rPr lang="en-GB" sz="1000" b="1" kern="1200" baseline="0" dirty="0">
                          <a:solidFill>
                            <a:srgbClr val="FF0000"/>
                          </a:solidFill>
                          <a:effectLst/>
                          <a:latin typeface="Bliss 2 Regular" panose="02000506030000020004" pitchFamily="50" charset="0"/>
                          <a:ea typeface="+mn-ea"/>
                          <a:cs typeface="+mn-cs"/>
                        </a:rPr>
                        <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baseline="0" dirty="0">
                          <a:solidFill>
                            <a:schemeClr val="tx1"/>
                          </a:solidFill>
                          <a:effectLst/>
                          <a:latin typeface="Bliss 2 Regular" panose="02000506030000020004" pitchFamily="50" charset="0"/>
                          <a:ea typeface="+mn-ea"/>
                          <a:cs typeface="+mn-cs"/>
                          <a:hlinkClick r:id="rId5"/>
                        </a:rPr>
                        <a:t>https://www.bbc.co.uk/programmes/p0053d39</a:t>
                      </a:r>
                      <a:endParaRPr lang="en-GB" sz="1000" b="1" kern="1200" baseline="0" dirty="0">
                        <a:solidFill>
                          <a:schemeClr val="tx1"/>
                        </a:solidFill>
                        <a:effectLst/>
                        <a:latin typeface="Bliss 2 Regular" panose="02000506030000020004" pitchFamily="50"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baseline="0" dirty="0">
                          <a:solidFill>
                            <a:srgbClr val="FF0000"/>
                          </a:solidFill>
                          <a:effectLst/>
                          <a:latin typeface="Bliss 2 Regular" panose="02000506030000020004" pitchFamily="50" charset="0"/>
                          <a:ea typeface="+mn-ea"/>
                          <a:cs typeface="+mn-cs"/>
                        </a:rPr>
                        <a:t>(2)</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GB" sz="1000" dirty="0">
                          <a:latin typeface="Bliss 2 Regular" panose="02000506030000020004" pitchFamily="50" charset="0"/>
                        </a:rPr>
                        <a:t>Places</a:t>
                      </a:r>
                      <a:r>
                        <a:rPr lang="en-GB" sz="1000" baseline="0" dirty="0">
                          <a:latin typeface="Bliss 2 Regular" panose="02000506030000020004" pitchFamily="50" charset="0"/>
                        </a:rPr>
                        <a:t> where the Crown was filmed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r>
                        <a:rPr lang="en-GB" sz="1000" dirty="0">
                          <a:latin typeface="Bliss 2 Regular" panose="02000506030000020004" pitchFamily="50" charset="0"/>
                        </a:rPr>
                        <a:t>www.visitengland.com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570637930"/>
                  </a:ext>
                </a:extLst>
              </a:tr>
              <a:tr h="57318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rPr>
                        <a:t>Margaret Thatcher – The Downing Street Years </a:t>
                      </a:r>
                      <a:r>
                        <a:rPr lang="en-US" sz="1000" b="0" i="0" kern="1200" dirty="0">
                          <a:solidFill>
                            <a:srgbClr val="FF0000"/>
                          </a:solidFill>
                          <a:effectLst/>
                          <a:latin typeface="Bliss 2 Regular" panose="02000506030000020004" pitchFamily="50" charset="0"/>
                          <a:ea typeface="+mn-ea"/>
                          <a:cs typeface="+mn-cs"/>
                        </a:rPr>
                        <a:t>(1)</a:t>
                      </a:r>
                      <a:r>
                        <a:rPr lang="en-GB" sz="1000" b="0" i="0" kern="1200" baseline="0" dirty="0">
                          <a:solidFill>
                            <a:schemeClr val="dk1"/>
                          </a:solidFill>
                          <a:effectLst/>
                          <a:latin typeface="Bliss 2 Regular" panose="02000506030000020004" pitchFamily="50" charset="0"/>
                          <a:ea typeface="+mn-ea"/>
                          <a:cs typeface="+mn-cs"/>
                        </a:rPr>
                        <a:t> </a:t>
                      </a:r>
                      <a:r>
                        <a:rPr lang="en-US" sz="1000" dirty="0">
                          <a:solidFill>
                            <a:schemeClr val="tx1"/>
                          </a:solidFill>
                          <a:latin typeface="Bliss 2 Regular" panose="02000506030000020004" pitchFamily="50" charset="0"/>
                        </a:rPr>
                        <a:t>Margaret Thatcher was the towering figure of late-twentieth-century</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i="0" kern="1200" baseline="0" dirty="0">
                          <a:solidFill>
                            <a:srgbClr val="000000"/>
                          </a:solidFill>
                          <a:effectLst/>
                          <a:latin typeface="Bliss 2 Regular" panose="02000506030000020004" pitchFamily="50" charset="0"/>
                          <a:ea typeface="+mn-ea"/>
                          <a:cs typeface="+mn-cs"/>
                        </a:rPr>
                        <a:t>A History of Modern Britain Andrew Marr</a:t>
                      </a:r>
                      <a:r>
                        <a:rPr lang="en-US" sz="1000" b="0" i="0" kern="1200" baseline="0" dirty="0">
                          <a:solidFill>
                            <a:schemeClr val="tx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Bliss 2 Regular" panose="02000506030000020004" pitchFamily="50" charset="0"/>
                          <a:ea typeface="Times New Roman" panose="02020603050405020304" pitchFamily="18" charset="0"/>
                        </a:rPr>
                        <a:t>Once you have read the book</a:t>
                      </a:r>
                      <a:r>
                        <a:rPr lang="en-GB" sz="1000" baseline="0" dirty="0">
                          <a:solidFill>
                            <a:srgbClr val="000000"/>
                          </a:solidFill>
                          <a:latin typeface="Bliss 2 Regular" panose="02000506030000020004" pitchFamily="50" charset="0"/>
                          <a:ea typeface="Times New Roman" panose="02020603050405020304" pitchFamily="18" charset="0"/>
                        </a:rPr>
                        <a:t> check out the TV series. confronts head-on the victory of shopping over politics. It tells the story of how the great political visions of New Jerusalem or a second Elizabethan Age, rival idealisms, came to be defeated by a culture of consumerism</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baseline="0" dirty="0" err="1">
                          <a:solidFill>
                            <a:schemeClr val="dk1"/>
                          </a:solidFill>
                          <a:effectLst/>
                          <a:latin typeface="Bliss 2 Regular" panose="02000506030000020004" pitchFamily="50" charset="0"/>
                          <a:ea typeface="+mn-ea"/>
                          <a:cs typeface="+mn-cs"/>
                        </a:rPr>
                        <a:t>Cspan</a:t>
                      </a:r>
                      <a:r>
                        <a:rPr lang="en-GB" sz="1000" b="1" kern="1200" baseline="0" dirty="0">
                          <a:solidFill>
                            <a:schemeClr val="dk1"/>
                          </a:solidFill>
                          <a:effectLst/>
                          <a:latin typeface="Bliss 2 Regular" panose="02000506030000020004" pitchFamily="50" charset="0"/>
                          <a:ea typeface="+mn-ea"/>
                          <a:cs typeface="+mn-cs"/>
                        </a:rPr>
                        <a:t> lectures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kern="1200" dirty="0">
                          <a:solidFill>
                            <a:schemeClr val="dk1"/>
                          </a:solidFill>
                          <a:effectLst/>
                          <a:latin typeface="Bliss 2 Regular" panose="02000506030000020004" pitchFamily="50" charset="0"/>
                          <a:ea typeface="+mn-ea"/>
                          <a:cs typeface="+mn-cs"/>
                        </a:rPr>
                        <a:t>1890s Growing American </a:t>
                      </a:r>
                      <a:r>
                        <a:rPr lang="en-GB" sz="1000" b="1" kern="1200" dirty="0" err="1">
                          <a:solidFill>
                            <a:schemeClr val="dk1"/>
                          </a:solidFill>
                          <a:effectLst/>
                          <a:latin typeface="Bliss 2 Regular" panose="02000506030000020004" pitchFamily="50" charset="0"/>
                          <a:ea typeface="+mn-ea"/>
                          <a:cs typeface="+mn-cs"/>
                        </a:rPr>
                        <a:t>Internationalsim</a:t>
                      </a:r>
                      <a:r>
                        <a:rPr lang="en-GB" sz="1000" b="1" kern="1200" dirty="0">
                          <a:solidFill>
                            <a:schemeClr val="dk1"/>
                          </a:solidFill>
                          <a:effectLst/>
                          <a:latin typeface="Bliss 2 Regular" panose="02000506030000020004" pitchFamily="50" charset="0"/>
                          <a:ea typeface="+mn-ea"/>
                          <a:cs typeface="+mn-cs"/>
                        </a:rPr>
                        <a:t> </a:t>
                      </a:r>
                    </a:p>
                    <a:p>
                      <a:pPr marL="171450" lvl="0" indent="-171450">
                        <a:spcAft>
                          <a:spcPts val="600"/>
                        </a:spcAft>
                        <a:buFont typeface="Arial" panose="020B0604020202020204" pitchFamily="34" charset="0"/>
                        <a:buChar char="•"/>
                      </a:pPr>
                      <a:endParaRPr lang="en-GB" sz="10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sz="1000" dirty="0">
                          <a:latin typeface="Bliss 2 Regular" panose="02000506030000020004" pitchFamily="50" charset="0"/>
                        </a:rPr>
                        <a:t>Explore</a:t>
                      </a:r>
                      <a:r>
                        <a:rPr lang="en-GB" sz="1000" baseline="0" dirty="0">
                          <a:latin typeface="Bliss 2 Regular" panose="02000506030000020004" pitchFamily="50" charset="0"/>
                        </a:rPr>
                        <a:t> the </a:t>
                      </a:r>
                      <a:r>
                        <a:rPr lang="en-GB" sz="1000" baseline="0" dirty="0" err="1">
                          <a:latin typeface="Bliss 2 Regular" panose="02000506030000020004" pitchFamily="50" charset="0"/>
                        </a:rPr>
                        <a:t>Unifrog</a:t>
                      </a:r>
                      <a:r>
                        <a:rPr lang="en-GB" sz="1000" baseline="0" dirty="0">
                          <a:latin typeface="Bliss 2 Regular" panose="02000506030000020004" pitchFamily="50" charset="0"/>
                        </a:rPr>
                        <a:t> History guide including the Geek Out sections</a:t>
                      </a:r>
                      <a:endParaRPr lang="en-GB" sz="1000" u="sng" dirty="0">
                        <a:solidFill>
                          <a:schemeClr val="tx1"/>
                        </a:solidFill>
                        <a:latin typeface="Bliss 2 Regular" panose="02000506030000020004" pitchFamily="50" charset="0"/>
                        <a:hlinkClick r:id="rId6"/>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1570645005"/>
                  </a:ext>
                </a:extLst>
              </a:tr>
              <a:tr h="1071930">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latin typeface="Bliss 2 Regular" panose="02000506030000020004" pitchFamily="50" charset="0"/>
                        </a:rPr>
                        <a:t>Dominic </a:t>
                      </a:r>
                      <a:r>
                        <a:rPr lang="en-US" sz="1000" dirty="0" err="1">
                          <a:latin typeface="Bliss 2 Regular" panose="02000506030000020004" pitchFamily="50" charset="0"/>
                        </a:rPr>
                        <a:t>Sandbrook</a:t>
                      </a:r>
                      <a:r>
                        <a:rPr lang="en-US" sz="1000" dirty="0">
                          <a:latin typeface="Bliss 2 Regular" panose="02000506030000020004" pitchFamily="50" charset="0"/>
                        </a:rPr>
                        <a:t> – Never had it so good: The story of </a:t>
                      </a:r>
                      <a:r>
                        <a:rPr lang="en-US" sz="1000" dirty="0" err="1">
                          <a:latin typeface="Bliss 2 Regular" panose="02000506030000020004" pitchFamily="50" charset="0"/>
                        </a:rPr>
                        <a:t>Britainn</a:t>
                      </a:r>
                      <a:r>
                        <a:rPr lang="en-US" sz="1000" dirty="0">
                          <a:latin typeface="Bliss 2 Regular" panose="02000506030000020004" pitchFamily="50" charset="0"/>
                        </a:rPr>
                        <a:t> from Suez to the Beatles </a:t>
                      </a:r>
                      <a:r>
                        <a:rPr lang="en-US" sz="1000" dirty="0">
                          <a:solidFill>
                            <a:srgbClr val="FF0000"/>
                          </a:solidFill>
                          <a:latin typeface="Bliss 2 Regular" panose="02000506030000020004" pitchFamily="50" charset="0"/>
                        </a:rPr>
                        <a:t>(1)</a:t>
                      </a:r>
                    </a:p>
                    <a:p>
                      <a:r>
                        <a:rPr lang="en-GB" sz="1000" dirty="0">
                          <a:latin typeface="Bliss 2 Regular" panose="02000506030000020004" pitchFamily="50" charset="0"/>
                        </a:rPr>
                        <a:t>takes a fresh look at the dramatic story of affluence and decline between 1956 and 1963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79943595"/>
                  </a:ext>
                </a:extLst>
              </a:tr>
            </a:tbl>
          </a:graphicData>
        </a:graphic>
      </p:graphicFrame>
      <p:pic>
        <p:nvPicPr>
          <p:cNvPr id="3" name="Picture 2" descr="Image result for book clipar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1499" y="710669"/>
            <a:ext cx="669439" cy="441722"/>
          </a:xfrm>
          <a:prstGeom prst="rect">
            <a:avLst/>
          </a:prstGeom>
          <a:noFill/>
          <a:ln>
            <a:noFill/>
          </a:ln>
        </p:spPr>
      </p:pic>
      <p:pic>
        <p:nvPicPr>
          <p:cNvPr id="4" name="Picture 3" descr="White TV by liftar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0146" y="648062"/>
            <a:ext cx="590647" cy="566936"/>
          </a:xfrm>
          <a:prstGeom prst="rect">
            <a:avLst/>
          </a:prstGeom>
          <a:noFill/>
          <a:ln>
            <a:noFill/>
          </a:ln>
        </p:spPr>
      </p:pic>
      <p:pic>
        <p:nvPicPr>
          <p:cNvPr id="5" name="Picture 4"/>
          <p:cNvPicPr/>
          <p:nvPr/>
        </p:nvPicPr>
        <p:blipFill>
          <a:blip r:embed="rId9" cstate="print">
            <a:extLst>
              <a:ext uri="{28A0092B-C50C-407E-A947-70E740481C1C}">
                <a14:useLocalDpi xmlns:a14="http://schemas.microsoft.com/office/drawing/2010/main" val="0"/>
              </a:ext>
            </a:extLst>
          </a:blip>
          <a:stretch>
            <a:fillRect/>
          </a:stretch>
        </p:blipFill>
        <p:spPr>
          <a:xfrm>
            <a:off x="6033120" y="663979"/>
            <a:ext cx="350310" cy="488412"/>
          </a:xfrm>
          <a:prstGeom prst="rect">
            <a:avLst/>
          </a:prstGeom>
        </p:spPr>
      </p:pic>
      <p:pic>
        <p:nvPicPr>
          <p:cNvPr id="6" name="Picture 5" descr="Image result for museum clipart"/>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1633" y="675942"/>
            <a:ext cx="530419" cy="502032"/>
          </a:xfrm>
          <a:prstGeom prst="rect">
            <a:avLst/>
          </a:prstGeom>
          <a:noFill/>
          <a:ln>
            <a:noFill/>
          </a:ln>
        </p:spPr>
      </p:pic>
      <p:pic>
        <p:nvPicPr>
          <p:cNvPr id="7" name="Picture 6" descr="SIS Quantitative Market Research"/>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22845" y="648062"/>
            <a:ext cx="560963" cy="492889"/>
          </a:xfrm>
          <a:prstGeom prst="rect">
            <a:avLst/>
          </a:prstGeom>
          <a:noFill/>
          <a:ln>
            <a:noFill/>
          </a:ln>
        </p:spPr>
      </p:pic>
      <p:pic>
        <p:nvPicPr>
          <p:cNvPr id="8" name="Picture 7"/>
          <p:cNvPicPr>
            <a:picLocks noChangeAspect="1"/>
          </p:cNvPicPr>
          <p:nvPr/>
        </p:nvPicPr>
        <p:blipFill rotWithShape="1">
          <a:blip r:embed="rId12"/>
          <a:srcRect l="25008" t="17288" r="25008" b="24559"/>
          <a:stretch/>
        </p:blipFill>
        <p:spPr>
          <a:xfrm>
            <a:off x="9394895" y="2850220"/>
            <a:ext cx="344488" cy="344488"/>
          </a:xfrm>
          <a:prstGeom prst="rect">
            <a:avLst/>
          </a:prstGeom>
        </p:spPr>
      </p:pic>
      <p:pic>
        <p:nvPicPr>
          <p:cNvPr id="9" name="Picture 8"/>
          <p:cNvPicPr>
            <a:picLocks noChangeAspect="1"/>
          </p:cNvPicPr>
          <p:nvPr/>
        </p:nvPicPr>
        <p:blipFill rotWithShape="1">
          <a:blip r:embed="rId12"/>
          <a:srcRect l="25008" t="17288" r="25008" b="24559"/>
          <a:stretch/>
        </p:blipFill>
        <p:spPr>
          <a:xfrm>
            <a:off x="4616288" y="3501008"/>
            <a:ext cx="344488" cy="344488"/>
          </a:xfrm>
          <a:prstGeom prst="rect">
            <a:avLst/>
          </a:prstGeom>
        </p:spPr>
      </p:pic>
      <p:pic>
        <p:nvPicPr>
          <p:cNvPr id="10" name="Picture 9"/>
          <p:cNvPicPr>
            <a:picLocks noChangeAspect="1"/>
          </p:cNvPicPr>
          <p:nvPr/>
        </p:nvPicPr>
        <p:blipFill rotWithShape="1">
          <a:blip r:embed="rId12"/>
          <a:srcRect l="25008" t="17288" r="25008" b="24559"/>
          <a:stretch/>
        </p:blipFill>
        <p:spPr>
          <a:xfrm>
            <a:off x="2216696" y="6381328"/>
            <a:ext cx="344488" cy="344488"/>
          </a:xfrm>
          <a:prstGeom prst="rect">
            <a:avLst/>
          </a:prstGeom>
        </p:spPr>
      </p:pic>
      <p:pic>
        <p:nvPicPr>
          <p:cNvPr id="11" name="Picture 10"/>
          <p:cNvPicPr>
            <a:picLocks noChangeAspect="1"/>
          </p:cNvPicPr>
          <p:nvPr/>
        </p:nvPicPr>
        <p:blipFill rotWithShape="1">
          <a:blip r:embed="rId12"/>
          <a:srcRect l="25008" t="17288" r="25008" b="24559"/>
          <a:stretch/>
        </p:blipFill>
        <p:spPr>
          <a:xfrm>
            <a:off x="5958869" y="7981056"/>
            <a:ext cx="344488" cy="344488"/>
          </a:xfrm>
          <a:prstGeom prst="rect">
            <a:avLst/>
          </a:prstGeom>
        </p:spPr>
      </p:pic>
      <p:pic>
        <p:nvPicPr>
          <p:cNvPr id="12" name="Picture 11"/>
          <p:cNvPicPr>
            <a:picLocks noChangeAspect="1"/>
          </p:cNvPicPr>
          <p:nvPr/>
        </p:nvPicPr>
        <p:blipFill rotWithShape="1">
          <a:blip r:embed="rId12"/>
          <a:srcRect l="25008" t="17288" r="25008" b="24559"/>
          <a:stretch/>
        </p:blipFill>
        <p:spPr>
          <a:xfrm>
            <a:off x="9331083" y="7981056"/>
            <a:ext cx="344488" cy="344488"/>
          </a:xfrm>
          <a:prstGeom prst="rect">
            <a:avLst/>
          </a:prstGeom>
        </p:spPr>
      </p:pic>
      <p:pic>
        <p:nvPicPr>
          <p:cNvPr id="13" name="Picture 12"/>
          <p:cNvPicPr>
            <a:picLocks noChangeAspect="1"/>
          </p:cNvPicPr>
          <p:nvPr/>
        </p:nvPicPr>
        <p:blipFill rotWithShape="1">
          <a:blip r:embed="rId12"/>
          <a:srcRect l="25008" t="17288" r="25008" b="24559"/>
          <a:stretch/>
        </p:blipFill>
        <p:spPr>
          <a:xfrm>
            <a:off x="5169024" y="332656"/>
            <a:ext cx="247260" cy="247260"/>
          </a:xfrm>
          <a:prstGeom prst="rect">
            <a:avLst/>
          </a:prstGeom>
        </p:spPr>
      </p:pic>
    </p:spTree>
    <p:extLst>
      <p:ext uri="{BB962C8B-B14F-4D97-AF65-F5344CB8AC3E}">
        <p14:creationId xmlns:p14="http://schemas.microsoft.com/office/powerpoint/2010/main" val="3397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panose="02000506030000020004" pitchFamily="50" charset="0"/>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latin typeface="Bliss 2 Regular" panose="0200050603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panose="02000506030000020004" pitchFamily="50" charset="0"/>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latin typeface="Bliss 2 Regular" panose="02000506030000020004" pitchFamily="50" charset="0"/>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Bliss 2 Regular" panose="02000506030000020004" pitchFamily="50" charset="0"/>
              </a:rPr>
              <a:t>How does it link to this subject and why is it important?</a:t>
            </a:r>
            <a:endParaRPr kumimoji="0" lang="en-US" altLang="en-US" sz="1800" b="0" i="0" u="none" strike="noStrike" cap="none" normalizeH="0" baseline="0" dirty="0">
              <a:ln>
                <a:noFill/>
              </a:ln>
              <a:solidFill>
                <a:schemeClr val="tx1"/>
              </a:solidFill>
              <a:effectLst/>
              <a:latin typeface="Bliss 2 Regular" panose="02000506030000020004" pitchFamily="50"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panose="02000506030000020004" pitchFamily="50" charset="0"/>
                <a:ea typeface="Times New Roman" panose="02020603050405020304" pitchFamily="18" charset="0"/>
              </a:rPr>
              <a:t>What </a:t>
            </a:r>
            <a:r>
              <a:rPr lang="en-US" altLang="en-US" sz="1200" dirty="0">
                <a:latin typeface="Bliss 2 Regular" panose="02000506030000020004" pitchFamily="50" charset="0"/>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Bliss 2 Regular" panose="02000506030000020004" pitchFamily="50"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latin typeface="Bliss 2 Regular" panose="0200050603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Bliss 2 Regular" panose="02000506030000020004" pitchFamily="50"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latin typeface="Bliss 2 Regular" panose="02000506030000020004" pitchFamily="50" charset="0"/>
              </a:rPr>
              <a:t>What did you find particularly interesting/inspiring/shocking? Has this changed your opinion?</a:t>
            </a:r>
          </a:p>
          <a:p>
            <a:endParaRPr lang="en-GB" sz="1200" dirty="0">
              <a:latin typeface="Bliss 2 Regular" panose="02000506030000020004" pitchFamily="50" charset="0"/>
            </a:endParaRPr>
          </a:p>
          <a:p>
            <a:endParaRPr lang="en-GB" sz="1200" dirty="0">
              <a:latin typeface="Bliss 2 Regular" panose="02000506030000020004" pitchFamily="50" charset="0"/>
            </a:endParaRPr>
          </a:p>
          <a:p>
            <a:endParaRPr lang="en-GB" sz="1200" dirty="0">
              <a:latin typeface="Bliss 2 Regular" panose="02000506030000020004" pitchFamily="50" charset="0"/>
            </a:endParaRPr>
          </a:p>
          <a:p>
            <a:endParaRPr lang="en-GB" sz="1200" dirty="0">
              <a:latin typeface="Bliss 2 Regular" panose="02000506030000020004" pitchFamily="50" charset="0"/>
            </a:endParaRPr>
          </a:p>
          <a:p>
            <a:endParaRPr lang="en-GB" sz="1200" dirty="0">
              <a:latin typeface="Bliss 2 Regular" panose="02000506030000020004" pitchFamily="50" charset="0"/>
            </a:endParaRPr>
          </a:p>
          <a:p>
            <a:endParaRPr lang="en-GB" sz="1200" dirty="0">
              <a:latin typeface="Bliss 2 Regular" panose="02000506030000020004" pitchFamily="50" charset="0"/>
            </a:endParaRPr>
          </a:p>
          <a:p>
            <a:endParaRPr lang="en-GB" sz="1200" dirty="0">
              <a:latin typeface="Bliss 2 Regular" panose="02000506030000020004" pitchFamily="50" charset="0"/>
            </a:endParaRPr>
          </a:p>
          <a:p>
            <a:endParaRPr lang="en-GB" sz="1200" dirty="0">
              <a:latin typeface="Bliss 2 Regular" panose="02000506030000020004" pitchFamily="50" charset="0"/>
            </a:endParaRPr>
          </a:p>
          <a:p>
            <a:endParaRPr lang="en-GB" sz="1200" dirty="0">
              <a:latin typeface="Bliss 2 Regular" panose="02000506030000020004" pitchFamily="50" charset="0"/>
            </a:endParaRPr>
          </a:p>
          <a:p>
            <a:endParaRPr lang="en-GB" sz="1200" dirty="0">
              <a:latin typeface="Bliss 2 Regular" panose="02000506030000020004" pitchFamily="50" charset="0"/>
            </a:endParaRPr>
          </a:p>
          <a:p>
            <a:endParaRPr lang="en-GB" sz="1200" dirty="0">
              <a:latin typeface="Bliss 2 Regular" panose="02000506030000020004" pitchFamily="50" charset="0"/>
            </a:endParaRPr>
          </a:p>
          <a:p>
            <a:r>
              <a:rPr lang="en-GB" sz="1200" dirty="0">
                <a:latin typeface="Bliss 2 Regular" panose="02000506030000020004" pitchFamily="50" charset="0"/>
              </a:rPr>
              <a:t>What would you like to learn more about? </a:t>
            </a:r>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a:solidFill>
                  <a:srgbClr val="FF0000"/>
                </a:solidFill>
                <a:latin typeface="Bliss 2 Regular" panose="02000506030000020004" pitchFamily="50" charset="0"/>
                <a:ea typeface="Times New Roman" panose="02020603050405020304" pitchFamily="18" charset="0"/>
              </a:rPr>
              <a:t>(1)</a:t>
            </a:r>
            <a:r>
              <a:rPr kumimoji="0" lang="en-US" altLang="en-US" sz="2000" b="0" i="0" u="none" strike="noStrike" cap="none" normalizeH="0" baseline="0" dirty="0">
                <a:ln>
                  <a:noFill/>
                </a:ln>
                <a:solidFill>
                  <a:schemeClr val="tx1"/>
                </a:solidFill>
                <a:effectLst/>
                <a:latin typeface="Bliss 2 Regular" panose="02000506030000020004" pitchFamily="50" charset="0"/>
                <a:ea typeface="Times New Roman" panose="02020603050405020304" pitchFamily="18" charset="0"/>
              </a:rPr>
              <a:t> - Book/Journal/Podcast/Film</a:t>
            </a:r>
            <a:r>
              <a:rPr kumimoji="0" lang="en-US" altLang="en-US" sz="2000" b="0" i="0" u="none" strike="noStrike" cap="none" normalizeH="0" dirty="0">
                <a:ln>
                  <a:noFill/>
                </a:ln>
                <a:solidFill>
                  <a:schemeClr val="tx1"/>
                </a:solidFill>
                <a:effectLst/>
                <a:latin typeface="Bliss 2 Regular" panose="02000506030000020004" pitchFamily="50"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Bliss 2 Regular" panose="02000506030000020004" pitchFamily="50" charset="0"/>
                <a:ea typeface="Times New Roman" panose="02020603050405020304" pitchFamily="18" charset="0"/>
              </a:rPr>
              <a:t> Review</a:t>
            </a:r>
            <a:endParaRPr kumimoji="0" lang="en-US" altLang="en-US" sz="1800" b="0" i="0" u="none" strike="noStrike" cap="none" normalizeH="0" baseline="0" dirty="0">
              <a:ln>
                <a:noFill/>
              </a:ln>
              <a:solidFill>
                <a:schemeClr val="tx1"/>
              </a:solidFill>
              <a:effectLst/>
              <a:latin typeface="Bliss 2 Regular" panose="02000506030000020004" pitchFamily="50"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Bliss 2 Regular" panose="02000506030000020004" pitchFamily="50"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Bliss 2 Regular" panose="02000506030000020004" pitchFamily="50"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latin typeface="Bliss 2 Regular" panose="0200050603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panose="02000506030000020004" pitchFamily="50"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latin typeface="Bliss 2 Regular" panose="0200050603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panose="02000506030000020004" pitchFamily="50"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Bliss 2 Regular" panose="02000506030000020004" pitchFamily="50"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liss 2 Regular" panose="02000506030000020004" pitchFamily="50" charset="0"/>
              </a:rPr>
              <a:t>Book      Journal      Podcast</a:t>
            </a:r>
            <a:r>
              <a:rPr kumimoji="0" lang="en-US" altLang="en-US" sz="1200" b="0" i="0" u="none" strike="noStrike" cap="none" normalizeH="0" dirty="0">
                <a:ln>
                  <a:noFill/>
                </a:ln>
                <a:solidFill>
                  <a:schemeClr val="tx1"/>
                </a:solidFill>
                <a:effectLst/>
                <a:latin typeface="Bliss 2 Regular" panose="02000506030000020004" pitchFamily="50" charset="0"/>
              </a:rPr>
              <a:t>          Film         Documentary</a:t>
            </a:r>
            <a:endParaRPr kumimoji="0" lang="en-US" altLang="en-US" sz="1200" b="0" i="0" u="none" strike="noStrike" cap="none" normalizeH="0" baseline="0" dirty="0">
              <a:ln>
                <a:noFill/>
              </a:ln>
              <a:solidFill>
                <a:schemeClr val="tx1"/>
              </a:solidFill>
              <a:effectLst/>
              <a:latin typeface="Bliss 2 Regular" panose="02000506030000020004" pitchFamily="50" charset="0"/>
            </a:endParaRPr>
          </a:p>
        </p:txBody>
      </p:sp>
      <p:sp>
        <p:nvSpPr>
          <p:cNvPr id="14" name="AutoShape 7"/>
          <p:cNvSpPr>
            <a:spLocks noChangeArrowheads="1"/>
          </p:cNvSpPr>
          <p:nvPr/>
        </p:nvSpPr>
        <p:spPr bwMode="auto">
          <a:xfrm>
            <a:off x="241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panose="02000506030000020004" pitchFamily="50" charset="0"/>
            </a:endParaRPr>
          </a:p>
        </p:txBody>
      </p:sp>
      <p:sp>
        <p:nvSpPr>
          <p:cNvPr id="22" name="Rectangle 19"/>
          <p:cNvSpPr>
            <a:spLocks noChangeArrowheads="1"/>
          </p:cNvSpPr>
          <p:nvPr/>
        </p:nvSpPr>
        <p:spPr bwMode="auto">
          <a:xfrm>
            <a:off x="54422" y="125678"/>
            <a:ext cx="5060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latin typeface="Bliss 2 Regular" panose="02000506030000020004" pitchFamily="50" charset="0"/>
            </a:endParaRPr>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panose="02000506030000020004" pitchFamily="50" charset="0"/>
            </a:endParaRPr>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panose="02000506030000020004" pitchFamily="50" charset="0"/>
            </a:endParaRPr>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panose="02000506030000020004" pitchFamily="50" charset="0"/>
            </a:endParaRPr>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panose="02000506030000020004" pitchFamily="50" charset="0"/>
            </a:endParaRPr>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Bliss 2 Regular" panose="02000506030000020004" pitchFamily="50" charset="0"/>
            </a:endParaRPr>
          </a:p>
        </p:txBody>
      </p:sp>
      <p:sp>
        <p:nvSpPr>
          <p:cNvPr id="28" name="TextBox 27"/>
          <p:cNvSpPr txBox="1"/>
          <p:nvPr/>
        </p:nvSpPr>
        <p:spPr>
          <a:xfrm>
            <a:off x="298898" y="6498670"/>
            <a:ext cx="9906000" cy="338554"/>
          </a:xfrm>
          <a:prstGeom prst="rect">
            <a:avLst/>
          </a:prstGeom>
          <a:noFill/>
        </p:spPr>
        <p:txBody>
          <a:bodyPr wrap="square" rtlCol="0">
            <a:spAutoFit/>
          </a:bodyPr>
          <a:lstStyle/>
          <a:p>
            <a:pPr algn="ctr"/>
            <a:r>
              <a:rPr lang="en-GB" sz="1600" dirty="0">
                <a:solidFill>
                  <a:srgbClr val="7030A0"/>
                </a:solidFill>
                <a:latin typeface="Bliss 2 Regular" panose="02000506030000020004" pitchFamily="50" charset="0"/>
              </a:rPr>
              <a:t>Save your answers as part of this </a:t>
            </a:r>
            <a:r>
              <a:rPr lang="en-GB" sz="1600" dirty="0" err="1">
                <a:solidFill>
                  <a:srgbClr val="7030A0"/>
                </a:solidFill>
                <a:latin typeface="Bliss 2 Regular" panose="02000506030000020004" pitchFamily="50" charset="0"/>
              </a:rPr>
              <a:t>powerpoint</a:t>
            </a:r>
            <a:r>
              <a:rPr lang="en-GB" sz="1600" dirty="0">
                <a:solidFill>
                  <a:srgbClr val="7030A0"/>
                </a:solidFill>
                <a:latin typeface="Bliss 2 Regular" panose="02000506030000020004" pitchFamily="50" charset="0"/>
              </a:rPr>
              <a:t> &amp; copy the template as many times as you need </a:t>
            </a:r>
          </a:p>
        </p:txBody>
      </p:sp>
    </p:spTree>
    <p:extLst>
      <p:ext uri="{BB962C8B-B14F-4D97-AF65-F5344CB8AC3E}">
        <p14:creationId xmlns:p14="http://schemas.microsoft.com/office/powerpoint/2010/main" val="404278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476672"/>
            <a:ext cx="8915400" cy="1817640"/>
          </a:xfrm>
        </p:spPr>
        <p:txBody>
          <a:bodyPr>
            <a:normAutofit fontScale="90000"/>
          </a:bodyPr>
          <a:lstStyle/>
          <a:p>
            <a:pPr lvl="0"/>
            <a:r>
              <a:rPr lang="en-US" sz="2000" b="1" dirty="0">
                <a:solidFill>
                  <a:srgbClr val="FF0000"/>
                </a:solidFill>
                <a:latin typeface="Century Gothic" panose="020B0502020202020204" pitchFamily="34" charset="0"/>
              </a:rPr>
              <a:t>(2</a:t>
            </a:r>
            <a:r>
              <a:rPr lang="en-US" sz="2200" b="1" dirty="0">
                <a:solidFill>
                  <a:srgbClr val="FF0000"/>
                </a:solidFill>
                <a:latin typeface="Century Gothic" panose="020B0502020202020204" pitchFamily="34" charset="0"/>
              </a:rPr>
              <a:t>) </a:t>
            </a:r>
            <a:r>
              <a:rPr lang="en-GB" sz="2200" b="1" dirty="0">
                <a:solidFill>
                  <a:schemeClr val="dk1"/>
                </a:solidFill>
                <a:latin typeface="Century Gothic" panose="020B0502020202020204" pitchFamily="34" charset="0"/>
              </a:rPr>
              <a:t>BBC Witness History  The birth of Britain’s National Health Service - the NHS</a:t>
            </a:r>
            <a:r>
              <a:rPr lang="en-GB" sz="2200" b="1" dirty="0">
                <a:solidFill>
                  <a:srgbClr val="FF0000"/>
                </a:solidFill>
                <a:latin typeface="Century Gothic" panose="020B0502020202020204" pitchFamily="34" charset="0"/>
              </a:rPr>
              <a:t> </a:t>
            </a:r>
            <a:br>
              <a:rPr lang="en-GB" sz="2200" b="1" dirty="0">
                <a:solidFill>
                  <a:srgbClr val="FF0000"/>
                </a:solidFill>
                <a:latin typeface="Century Gothic" panose="020B0502020202020204" pitchFamily="34" charset="0"/>
              </a:rPr>
            </a:br>
            <a:r>
              <a:rPr lang="en-GB" sz="2200" dirty="0">
                <a:latin typeface="Century Gothic" panose="020B0502020202020204" pitchFamily="34" charset="0"/>
              </a:rPr>
              <a:t>Topical  podcast takes you back to Britain in 1948 and the birth of its universal healthcare system.</a:t>
            </a:r>
            <a:br>
              <a:rPr lang="en-GB" sz="2000" dirty="0">
                <a:latin typeface="Century Gothic" panose="020B0502020202020204" pitchFamily="34" charset="0"/>
              </a:rPr>
            </a:br>
            <a:endParaRPr lang="en-GB" sz="4800" dirty="0">
              <a:latin typeface="Century Gothic" panose="020B0502020202020204" pitchFamily="34" charset="0"/>
            </a:endParaRPr>
          </a:p>
        </p:txBody>
      </p:sp>
      <p:pic>
        <p:nvPicPr>
          <p:cNvPr id="4" name="Picture 3"/>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73896" y="1803848"/>
            <a:ext cx="5544616" cy="4721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a:xfrm>
            <a:off x="128464" y="2002034"/>
            <a:ext cx="8915400" cy="4855966"/>
          </a:xfrm>
        </p:spPr>
        <p:txBody>
          <a:bodyPr vert="horz" lIns="91440" tIns="45720" rIns="91440" bIns="45720" rtlCol="0" anchor="t">
            <a:normAutofit/>
          </a:bodyPr>
          <a:lstStyle/>
          <a:p>
            <a:pPr>
              <a:spcBef>
                <a:spcPts val="0"/>
              </a:spcBef>
              <a:buFont typeface="+mj-lt"/>
              <a:buAutoNum type="arabicPeriod"/>
            </a:pPr>
            <a:r>
              <a:rPr lang="en-US" sz="2400" b="1" dirty="0">
                <a:latin typeface="Century Gothic" panose="020B0502020202020204" pitchFamily="34" charset="0"/>
              </a:rPr>
              <a:t>What was the situation before the NHS was set up?</a:t>
            </a:r>
          </a:p>
          <a:p>
            <a:pPr>
              <a:spcBef>
                <a:spcPts val="0"/>
              </a:spcBef>
              <a:buFont typeface="+mj-lt"/>
              <a:buAutoNum type="arabicPeriod"/>
            </a:pPr>
            <a:r>
              <a:rPr lang="en-US" sz="2400" b="1" dirty="0">
                <a:latin typeface="Century Gothic" panose="020B0502020202020204" pitchFamily="34" charset="0"/>
              </a:rPr>
              <a:t>Why was it so controversial?</a:t>
            </a:r>
          </a:p>
          <a:p>
            <a:pPr>
              <a:spcBef>
                <a:spcPts val="0"/>
              </a:spcBef>
              <a:buFont typeface="+mj-lt"/>
              <a:buAutoNum type="arabicPeriod"/>
            </a:pPr>
            <a:r>
              <a:rPr lang="en-US" sz="2400" b="1" dirty="0">
                <a:latin typeface="Century Gothic" panose="020B0502020202020204" pitchFamily="34" charset="0"/>
              </a:rPr>
              <a:t>When did it start?</a:t>
            </a:r>
          </a:p>
          <a:p>
            <a:pPr>
              <a:spcBef>
                <a:spcPts val="0"/>
              </a:spcBef>
              <a:buFont typeface="+mj-lt"/>
              <a:buAutoNum type="arabicPeriod"/>
            </a:pPr>
            <a:r>
              <a:rPr lang="en-US" sz="2400" b="1" dirty="0">
                <a:latin typeface="Century Gothic" panose="020B0502020202020204" pitchFamily="34" charset="0"/>
              </a:rPr>
              <a:t>What areas of medicine did it cover?</a:t>
            </a:r>
          </a:p>
          <a:p>
            <a:pPr>
              <a:spcBef>
                <a:spcPts val="0"/>
              </a:spcBef>
              <a:buFont typeface="+mj-lt"/>
              <a:buAutoNum type="arabicPeriod"/>
            </a:pPr>
            <a:r>
              <a:rPr lang="en-US" sz="2400" b="1" dirty="0">
                <a:latin typeface="Century Gothic"/>
              </a:rPr>
              <a:t>Who was the Labour minister who started it?</a:t>
            </a:r>
          </a:p>
          <a:p>
            <a:pPr>
              <a:spcBef>
                <a:spcPts val="0"/>
              </a:spcBef>
              <a:buFont typeface="+mj-lt"/>
              <a:buAutoNum type="arabicPeriod"/>
            </a:pPr>
            <a:r>
              <a:rPr lang="en-US" sz="2400" b="1" dirty="0">
                <a:latin typeface="Century Gothic"/>
              </a:rPr>
              <a:t>What would the Conservatives have said about the creation of universal healthcare?</a:t>
            </a:r>
            <a:br>
              <a:rPr lang="en-US" sz="1800" dirty="0">
                <a:latin typeface="Century Gothic" panose="020B0502020202020204" pitchFamily="34" charset="0"/>
              </a:rPr>
            </a:br>
            <a:endParaRPr lang="en-GB"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145898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154000"/>
                    </a14:imgEffect>
                  </a14:imgLayer>
                </a14:imgProps>
              </a:ext>
              <a:ext uri="{28A0092B-C50C-407E-A947-70E740481C1C}">
                <a14:useLocalDpi xmlns:a14="http://schemas.microsoft.com/office/drawing/2010/main" val="0"/>
              </a:ext>
            </a:extLst>
          </a:blip>
          <a:stretch>
            <a:fillRect/>
          </a:stretch>
        </p:blipFill>
        <p:spPr>
          <a:xfrm>
            <a:off x="416496" y="223197"/>
            <a:ext cx="8693151" cy="6624736"/>
          </a:xfrm>
          <a:prstGeom prst="rect">
            <a:avLst/>
          </a:prstGeom>
        </p:spPr>
      </p:pic>
      <p:sp>
        <p:nvSpPr>
          <p:cNvPr id="5" name="Rectangle 4"/>
          <p:cNvSpPr/>
          <p:nvPr/>
        </p:nvSpPr>
        <p:spPr>
          <a:xfrm>
            <a:off x="704528" y="1508864"/>
            <a:ext cx="8915400" cy="1754326"/>
          </a:xfrm>
          <a:prstGeom prst="rect">
            <a:avLst/>
          </a:prstGeom>
        </p:spPr>
        <p:txBody>
          <a:bodyPr wrap="square">
            <a:spAutoFit/>
          </a:bodyPr>
          <a:lstStyle/>
          <a:p>
            <a:r>
              <a:rPr lang="en-GB" b="1" dirty="0">
                <a:latin typeface="Century Gothic" panose="020B0502020202020204" pitchFamily="34" charset="0"/>
              </a:rPr>
              <a:t>Create a table of all the American presidents from 1913-1996. </a:t>
            </a:r>
          </a:p>
          <a:p>
            <a:pPr marL="285750" indent="-285750">
              <a:buFont typeface="Arial" panose="020B0604020202020204" pitchFamily="34" charset="0"/>
              <a:buChar char="•"/>
            </a:pPr>
            <a:r>
              <a:rPr lang="en-GB" b="1" dirty="0">
                <a:latin typeface="Century Gothic" panose="020B0502020202020204" pitchFamily="34" charset="0"/>
              </a:rPr>
              <a:t>Were they Republican or Democrat? </a:t>
            </a:r>
          </a:p>
          <a:p>
            <a:pPr marL="285750" indent="-285750">
              <a:buFont typeface="Arial" panose="020B0604020202020204" pitchFamily="34" charset="0"/>
              <a:buChar char="•"/>
            </a:pPr>
            <a:r>
              <a:rPr lang="en-GB" b="1" dirty="0">
                <a:latin typeface="Century Gothic" panose="020B0502020202020204" pitchFamily="34" charset="0"/>
              </a:rPr>
              <a:t>What event, action or policy are they most associated with or remembered for? </a:t>
            </a:r>
          </a:p>
          <a:p>
            <a:pPr marL="285750" indent="-285750">
              <a:buFont typeface="Arial" panose="020B0604020202020204" pitchFamily="34" charset="0"/>
              <a:buChar char="•"/>
            </a:pPr>
            <a:r>
              <a:rPr lang="en-GB" b="1" dirty="0">
                <a:latin typeface="Century Gothic" panose="020B0502020202020204" pitchFamily="34" charset="0"/>
              </a:rPr>
              <a:t>Write a brief summary of the event or action you choose. </a:t>
            </a:r>
          </a:p>
          <a:p>
            <a:r>
              <a:rPr lang="en-GB" b="1" dirty="0">
                <a:latin typeface="Century Gothic" panose="020B0502020202020204" pitchFamily="34" charset="0"/>
              </a:rPr>
              <a:t>I’ve done one for you to get you started.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0471420"/>
              </p:ext>
            </p:extLst>
          </p:nvPr>
        </p:nvGraphicFramePr>
        <p:xfrm>
          <a:off x="194246" y="3535563"/>
          <a:ext cx="9583289" cy="2701748"/>
        </p:xfrm>
        <a:graphic>
          <a:graphicData uri="http://schemas.openxmlformats.org/drawingml/2006/table">
            <a:tbl>
              <a:tblPr firstRow="1" bandRow="1">
                <a:tableStyleId>{5C22544A-7EE6-4342-B048-85BDC9FD1C3A}</a:tableStyleId>
              </a:tblPr>
              <a:tblGrid>
                <a:gridCol w="1315841">
                  <a:extLst>
                    <a:ext uri="{9D8B030D-6E8A-4147-A177-3AD203B41FA5}">
                      <a16:colId xmlns:a16="http://schemas.microsoft.com/office/drawing/2014/main" val="1290923114"/>
                    </a:ext>
                  </a:extLst>
                </a:gridCol>
                <a:gridCol w="1548048">
                  <a:extLst>
                    <a:ext uri="{9D8B030D-6E8A-4147-A177-3AD203B41FA5}">
                      <a16:colId xmlns:a16="http://schemas.microsoft.com/office/drawing/2014/main" val="3898582250"/>
                    </a:ext>
                  </a:extLst>
                </a:gridCol>
                <a:gridCol w="6719400">
                  <a:extLst>
                    <a:ext uri="{9D8B030D-6E8A-4147-A177-3AD203B41FA5}">
                      <a16:colId xmlns:a16="http://schemas.microsoft.com/office/drawing/2014/main" val="3498185943"/>
                    </a:ext>
                  </a:extLst>
                </a:gridCol>
              </a:tblGrid>
              <a:tr h="786190">
                <a:tc>
                  <a:txBody>
                    <a:bodyPr/>
                    <a:lstStyle/>
                    <a:p>
                      <a:r>
                        <a:rPr lang="en-GB" dirty="0">
                          <a:latin typeface="Bliss 2 Regular" panose="02000506030000020004" pitchFamily="50" charset="0"/>
                        </a:rPr>
                        <a:t>President</a:t>
                      </a:r>
                    </a:p>
                  </a:txBody>
                  <a:tcPr/>
                </a:tc>
                <a:tc>
                  <a:txBody>
                    <a:bodyPr/>
                    <a:lstStyle/>
                    <a:p>
                      <a:r>
                        <a:rPr lang="en-GB" dirty="0">
                          <a:latin typeface="Bliss 2 Regular" panose="02000506030000020004" pitchFamily="50" charset="0"/>
                        </a:rPr>
                        <a:t>Republican</a:t>
                      </a:r>
                      <a:r>
                        <a:rPr lang="en-GB" baseline="0" dirty="0">
                          <a:latin typeface="Bliss 2 Regular" panose="02000506030000020004" pitchFamily="50" charset="0"/>
                        </a:rPr>
                        <a:t> or Democrat</a:t>
                      </a:r>
                      <a:endParaRPr lang="en-GB" dirty="0">
                        <a:latin typeface="Bliss 2 Regular" panose="02000506030000020004" pitchFamily="50" charset="0"/>
                      </a:endParaRPr>
                    </a:p>
                  </a:txBody>
                  <a:tcPr/>
                </a:tc>
                <a:tc>
                  <a:txBody>
                    <a:bodyPr/>
                    <a:lstStyle/>
                    <a:p>
                      <a:endParaRPr lang="en-GB" dirty="0">
                        <a:latin typeface="Bliss 2 Regular" panose="02000506030000020004" pitchFamily="50" charset="0"/>
                      </a:endParaRPr>
                    </a:p>
                  </a:txBody>
                  <a:tcPr/>
                </a:tc>
                <a:extLst>
                  <a:ext uri="{0D108BD9-81ED-4DB2-BD59-A6C34878D82A}">
                    <a16:rowId xmlns:a16="http://schemas.microsoft.com/office/drawing/2014/main" val="3340227108"/>
                  </a:ext>
                </a:extLst>
              </a:tr>
              <a:tr h="455491">
                <a:tc>
                  <a:txBody>
                    <a:bodyPr/>
                    <a:lstStyle/>
                    <a:p>
                      <a:endParaRPr lang="en-GB">
                        <a:latin typeface="Bliss 2 Regular" panose="02000506030000020004" pitchFamily="50" charset="0"/>
                      </a:endParaRPr>
                    </a:p>
                  </a:txBody>
                  <a:tcPr/>
                </a:tc>
                <a:tc>
                  <a:txBody>
                    <a:bodyPr/>
                    <a:lstStyle/>
                    <a:p>
                      <a:endParaRPr lang="en-GB">
                        <a:latin typeface="Bliss 2 Regular" panose="02000506030000020004" pitchFamily="50" charset="0"/>
                      </a:endParaRPr>
                    </a:p>
                  </a:txBody>
                  <a:tcPr/>
                </a:tc>
                <a:tc>
                  <a:txBody>
                    <a:bodyPr/>
                    <a:lstStyle/>
                    <a:p>
                      <a:endParaRPr lang="en-GB">
                        <a:latin typeface="Bliss 2 Regular" panose="02000506030000020004" pitchFamily="50" charset="0"/>
                      </a:endParaRPr>
                    </a:p>
                  </a:txBody>
                  <a:tcPr/>
                </a:tc>
                <a:extLst>
                  <a:ext uri="{0D108BD9-81ED-4DB2-BD59-A6C34878D82A}">
                    <a16:rowId xmlns:a16="http://schemas.microsoft.com/office/drawing/2014/main" val="1676564018"/>
                  </a:ext>
                </a:extLst>
              </a:tr>
              <a:tr h="1460067">
                <a:tc>
                  <a:txBody>
                    <a:bodyPr/>
                    <a:lstStyle/>
                    <a:p>
                      <a:r>
                        <a:rPr lang="en-GB" sz="1200" dirty="0">
                          <a:latin typeface="Bliss 2 Regular" panose="02000506030000020004" pitchFamily="50" charset="0"/>
                        </a:rPr>
                        <a:t>Woodrow</a:t>
                      </a:r>
                      <a:r>
                        <a:rPr lang="en-GB" sz="1200" baseline="0" dirty="0">
                          <a:latin typeface="Bliss 2 Regular" panose="02000506030000020004" pitchFamily="50" charset="0"/>
                        </a:rPr>
                        <a:t> Wilson</a:t>
                      </a:r>
                    </a:p>
                    <a:p>
                      <a:r>
                        <a:rPr lang="en-GB" sz="1200" baseline="0" dirty="0">
                          <a:latin typeface="Bliss 2 Regular" panose="02000506030000020004" pitchFamily="50" charset="0"/>
                        </a:rPr>
                        <a:t>1913-1920</a:t>
                      </a:r>
                      <a:endParaRPr lang="en-GB" sz="1200" dirty="0">
                        <a:latin typeface="Bliss 2 Regular" panose="02000506030000020004" pitchFamily="50" charset="0"/>
                      </a:endParaRPr>
                    </a:p>
                  </a:txBody>
                  <a:tcPr/>
                </a:tc>
                <a:tc>
                  <a:txBody>
                    <a:bodyPr/>
                    <a:lstStyle/>
                    <a:p>
                      <a:r>
                        <a:rPr lang="en-GB" sz="1200" dirty="0">
                          <a:latin typeface="Bliss 2 Regular" panose="02000506030000020004" pitchFamily="50" charset="0"/>
                        </a:rPr>
                        <a:t>Democrat </a:t>
                      </a:r>
                    </a:p>
                  </a:txBody>
                  <a:tcPr/>
                </a:tc>
                <a:tc>
                  <a:txBody>
                    <a:bodyPr/>
                    <a:lstStyle/>
                    <a:p>
                      <a:r>
                        <a:rPr lang="en-GB" sz="1200" dirty="0">
                          <a:latin typeface="Bliss 2 Regular" panose="02000506030000020004" pitchFamily="50" charset="0"/>
                        </a:rPr>
                        <a:t>League of Nations After victory in WWI, Wilson was determined to ensure a lasting peace. The League of Nations was his idea – an international organisation which aimed to keep peace through collective security, disarmament and negotiation. After some notable successes and some early failures in the 1920s, the League ultimately proved incapable of preventing aggression by the Axis powers in the 1930s. The credibility of the organisation was weakened by the fact that, despite Wilson’s best efforts, the idea did not receive popular support in America and the United States never joined the League.</a:t>
                      </a:r>
                    </a:p>
                  </a:txBody>
                  <a:tcPr/>
                </a:tc>
                <a:extLst>
                  <a:ext uri="{0D108BD9-81ED-4DB2-BD59-A6C34878D82A}">
                    <a16:rowId xmlns:a16="http://schemas.microsoft.com/office/drawing/2014/main" val="3600609742"/>
                  </a:ext>
                </a:extLst>
              </a:tr>
            </a:tbl>
          </a:graphicData>
        </a:graphic>
      </p:graphicFrame>
      <p:sp>
        <p:nvSpPr>
          <p:cNvPr id="2" name="Title 1"/>
          <p:cNvSpPr>
            <a:spLocks noGrp="1"/>
          </p:cNvSpPr>
          <p:nvPr>
            <p:ph type="title"/>
          </p:nvPr>
        </p:nvSpPr>
        <p:spPr>
          <a:xfrm>
            <a:off x="416496" y="223197"/>
            <a:ext cx="8915400" cy="1143000"/>
          </a:xfrm>
        </p:spPr>
        <p:txBody>
          <a:bodyPr>
            <a:normAutofit fontScale="90000"/>
          </a:bodyPr>
          <a:lstStyle/>
          <a:p>
            <a:r>
              <a:rPr lang="en-GB" dirty="0">
                <a:latin typeface="Century Gothic" panose="020B0502020202020204" pitchFamily="34" charset="0"/>
                <a:hlinkClick r:id="rId4"/>
              </a:rPr>
              <a:t> </a:t>
            </a:r>
            <a:r>
              <a:rPr lang="en-US" sz="4900" b="1" dirty="0">
                <a:latin typeface="Century Gothic" panose="020B0502020202020204" pitchFamily="34" charset="0"/>
              </a:rPr>
              <a:t>Create a table of the Presidents of the USA 1865-1975 </a:t>
            </a:r>
            <a:r>
              <a:rPr lang="en-GB" sz="4900" b="1" dirty="0">
                <a:solidFill>
                  <a:srgbClr val="FF0000"/>
                </a:solidFill>
                <a:latin typeface="Century Gothic" panose="020B0502020202020204" pitchFamily="34" charset="0"/>
              </a:rPr>
              <a:t>(3)</a:t>
            </a:r>
          </a:p>
        </p:txBody>
      </p:sp>
    </p:spTree>
    <p:extLst>
      <p:ext uri="{BB962C8B-B14F-4D97-AF65-F5344CB8AC3E}">
        <p14:creationId xmlns:p14="http://schemas.microsoft.com/office/powerpoint/2010/main" val="229723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7620" y="593061"/>
            <a:ext cx="4009368" cy="317459"/>
          </a:xfrm>
          <a:prstGeom prst="rect">
            <a:avLst/>
          </a:prstGeom>
          <a:noFill/>
        </p:spPr>
        <p:txBody>
          <a:bodyPr wrap="square" rtlCol="0">
            <a:spAutoFit/>
          </a:bodyPr>
          <a:lstStyle/>
          <a:p>
            <a:pPr defTabSz="742950"/>
            <a:r>
              <a:rPr lang="en-GB" sz="1138" dirty="0">
                <a:solidFill>
                  <a:prstClr val="black"/>
                </a:solidFill>
                <a:latin typeface="Bliss 2 Regular" panose="02000506030000020004" pitchFamily="50" charset="0"/>
              </a:rPr>
              <a:t>What were the appealing party policies</a:t>
            </a:r>
            <a:r>
              <a:rPr lang="en-GB" sz="1463" dirty="0">
                <a:solidFill>
                  <a:prstClr val="black"/>
                </a:solidFill>
                <a:latin typeface="Bliss 2 Regular" panose="02000506030000020004" pitchFamily="50" charset="0"/>
              </a:rPr>
              <a:t>:</a:t>
            </a:r>
          </a:p>
        </p:txBody>
      </p:sp>
      <p:sp>
        <p:nvSpPr>
          <p:cNvPr id="5" name="TextBox 4"/>
          <p:cNvSpPr txBox="1"/>
          <p:nvPr/>
        </p:nvSpPr>
        <p:spPr>
          <a:xfrm>
            <a:off x="7032406" y="593061"/>
            <a:ext cx="3215180" cy="267446"/>
          </a:xfrm>
          <a:prstGeom prst="rect">
            <a:avLst/>
          </a:prstGeom>
          <a:noFill/>
        </p:spPr>
        <p:txBody>
          <a:bodyPr wrap="square" rtlCol="0">
            <a:spAutoFit/>
          </a:bodyPr>
          <a:lstStyle/>
          <a:p>
            <a:pPr defTabSz="742950"/>
            <a:r>
              <a:rPr lang="en-GB" sz="1138" dirty="0">
                <a:solidFill>
                  <a:prstClr val="black"/>
                </a:solidFill>
                <a:latin typeface="Bliss 2 Regular" panose="02000506030000020004" pitchFamily="50" charset="0"/>
              </a:rPr>
              <a:t>Who did the policies appeal to and why?</a:t>
            </a:r>
          </a:p>
        </p:txBody>
      </p:sp>
      <p:sp>
        <p:nvSpPr>
          <p:cNvPr id="6" name="TextBox 5"/>
          <p:cNvSpPr txBox="1"/>
          <p:nvPr/>
        </p:nvSpPr>
        <p:spPr>
          <a:xfrm>
            <a:off x="7312911" y="1431570"/>
            <a:ext cx="2075136" cy="442557"/>
          </a:xfrm>
          <a:prstGeom prst="rect">
            <a:avLst/>
          </a:prstGeom>
          <a:noFill/>
        </p:spPr>
        <p:txBody>
          <a:bodyPr wrap="square" rtlCol="0">
            <a:spAutoFit/>
          </a:bodyPr>
          <a:lstStyle/>
          <a:p>
            <a:pPr defTabSz="742950"/>
            <a:r>
              <a:rPr lang="en-GB" sz="1138" dirty="0">
                <a:solidFill>
                  <a:prstClr val="black"/>
                </a:solidFill>
                <a:latin typeface="Bliss 2 Regular" panose="02000506030000020004" pitchFamily="50" charset="0"/>
              </a:rPr>
              <a:t>How was the losing party shown  in a negative light?</a:t>
            </a:r>
          </a:p>
        </p:txBody>
      </p:sp>
      <p:sp>
        <p:nvSpPr>
          <p:cNvPr id="7" name="TextBox 6"/>
          <p:cNvSpPr txBox="1"/>
          <p:nvPr/>
        </p:nvSpPr>
        <p:spPr>
          <a:xfrm>
            <a:off x="3432940" y="3879836"/>
            <a:ext cx="3048657" cy="442557"/>
          </a:xfrm>
          <a:prstGeom prst="rect">
            <a:avLst/>
          </a:prstGeom>
          <a:noFill/>
        </p:spPr>
        <p:txBody>
          <a:bodyPr wrap="square" rtlCol="0">
            <a:spAutoFit/>
          </a:bodyPr>
          <a:lstStyle/>
          <a:p>
            <a:pPr defTabSz="742950"/>
            <a:r>
              <a:rPr lang="en-GB" sz="1138" dirty="0">
                <a:solidFill>
                  <a:prstClr val="black"/>
                </a:solidFill>
                <a:latin typeface="Bliss 2 Regular" panose="02000506030000020004" pitchFamily="50" charset="0"/>
              </a:rPr>
              <a:t>How effective was the election campaign of both sides?</a:t>
            </a:r>
          </a:p>
        </p:txBody>
      </p:sp>
      <p:sp>
        <p:nvSpPr>
          <p:cNvPr id="8" name="TextBox 7"/>
          <p:cNvSpPr txBox="1"/>
          <p:nvPr/>
        </p:nvSpPr>
        <p:spPr>
          <a:xfrm>
            <a:off x="0" y="3187422"/>
            <a:ext cx="3010228" cy="442557"/>
          </a:xfrm>
          <a:prstGeom prst="rect">
            <a:avLst/>
          </a:prstGeom>
          <a:noFill/>
        </p:spPr>
        <p:txBody>
          <a:bodyPr wrap="square" rtlCol="0">
            <a:spAutoFit/>
          </a:bodyPr>
          <a:lstStyle/>
          <a:p>
            <a:pPr defTabSz="742950"/>
            <a:r>
              <a:rPr lang="en-GB" sz="1138" dirty="0">
                <a:solidFill>
                  <a:prstClr val="black"/>
                </a:solidFill>
                <a:latin typeface="Bliss 2 Regular" panose="02000506030000020004" pitchFamily="50" charset="0"/>
              </a:rPr>
              <a:t>What was going on at the time that impacted on the results?</a:t>
            </a:r>
          </a:p>
        </p:txBody>
      </p:sp>
      <p:sp>
        <p:nvSpPr>
          <p:cNvPr id="9" name="TextBox 8"/>
          <p:cNvSpPr txBox="1"/>
          <p:nvPr/>
        </p:nvSpPr>
        <p:spPr>
          <a:xfrm>
            <a:off x="315790" y="1706513"/>
            <a:ext cx="4419271" cy="267446"/>
          </a:xfrm>
          <a:prstGeom prst="rect">
            <a:avLst/>
          </a:prstGeom>
          <a:noFill/>
        </p:spPr>
        <p:txBody>
          <a:bodyPr wrap="square" rtlCol="0">
            <a:spAutoFit/>
          </a:bodyPr>
          <a:lstStyle/>
          <a:p>
            <a:pPr defTabSz="742950"/>
            <a:r>
              <a:rPr lang="en-GB" sz="1138" dirty="0">
                <a:solidFill>
                  <a:prstClr val="black"/>
                </a:solidFill>
                <a:latin typeface="Bliss 2 Regular" panose="02000506030000020004" pitchFamily="50" charset="0"/>
              </a:rPr>
              <a:t>What was the role of the media?</a:t>
            </a:r>
          </a:p>
        </p:txBody>
      </p:sp>
      <p:sp>
        <p:nvSpPr>
          <p:cNvPr id="10" name="TextBox 9"/>
          <p:cNvSpPr txBox="1"/>
          <p:nvPr/>
        </p:nvSpPr>
        <p:spPr>
          <a:xfrm>
            <a:off x="7312911" y="3038611"/>
            <a:ext cx="2147772" cy="442557"/>
          </a:xfrm>
          <a:prstGeom prst="rect">
            <a:avLst/>
          </a:prstGeom>
          <a:noFill/>
        </p:spPr>
        <p:txBody>
          <a:bodyPr wrap="square" rtlCol="0">
            <a:spAutoFit/>
          </a:bodyPr>
          <a:lstStyle/>
          <a:p>
            <a:pPr defTabSz="742950"/>
            <a:r>
              <a:rPr lang="en-GB" sz="1138" dirty="0">
                <a:solidFill>
                  <a:prstClr val="black"/>
                </a:solidFill>
                <a:latin typeface="Bliss 2 Regular" panose="02000506030000020004" pitchFamily="50" charset="0"/>
              </a:rPr>
              <a:t>Who were the leaders and what impact did they have?</a:t>
            </a:r>
          </a:p>
        </p:txBody>
      </p:sp>
      <p:sp>
        <p:nvSpPr>
          <p:cNvPr id="11" name="TextBox 10"/>
          <p:cNvSpPr txBox="1"/>
          <p:nvPr/>
        </p:nvSpPr>
        <p:spPr>
          <a:xfrm>
            <a:off x="3029443" y="1064156"/>
            <a:ext cx="4002963" cy="2219005"/>
          </a:xfrm>
          <a:prstGeom prst="rect">
            <a:avLst/>
          </a:prstGeom>
          <a:noFill/>
          <a:ln>
            <a:solidFill>
              <a:schemeClr val="tx1"/>
            </a:solidFill>
          </a:ln>
        </p:spPr>
        <p:txBody>
          <a:bodyPr wrap="square" rtlCol="0">
            <a:spAutoFit/>
          </a:bodyPr>
          <a:lstStyle/>
          <a:p>
            <a:pPr defTabSz="742950"/>
            <a:r>
              <a:rPr lang="en-GB" sz="813" dirty="0">
                <a:solidFill>
                  <a:prstClr val="black"/>
                </a:solidFill>
                <a:latin typeface="Bliss 2 Regular" panose="02000506030000020004" pitchFamily="50" charset="0"/>
              </a:rPr>
              <a:t>1997- Labour landslide victory</a:t>
            </a:r>
          </a:p>
          <a:p>
            <a:pPr marL="139303" indent="-139303" defTabSz="742950">
              <a:buFontTx/>
              <a:buChar char="-"/>
            </a:pPr>
            <a:r>
              <a:rPr lang="en-GB" sz="813" dirty="0">
                <a:solidFill>
                  <a:prstClr val="black"/>
                </a:solidFill>
                <a:latin typeface="Bliss 2 Regular" panose="02000506030000020004" pitchFamily="50" charset="0"/>
              </a:rPr>
              <a:t>Saw 13 years of a labour government</a:t>
            </a:r>
          </a:p>
          <a:p>
            <a:pPr marL="139303" indent="-139303" defTabSz="742950">
              <a:buFontTx/>
              <a:buChar char="-"/>
            </a:pPr>
            <a:r>
              <a:rPr lang="en-GB" sz="813" dirty="0">
                <a:solidFill>
                  <a:prstClr val="black"/>
                </a:solidFill>
                <a:latin typeface="Bliss 2 Regular" panose="02000506030000020004" pitchFamily="50" charset="0"/>
              </a:rPr>
              <a:t>Lib Dems emerged as a significant third force at Westminster.</a:t>
            </a:r>
          </a:p>
          <a:p>
            <a:pPr marL="139303" indent="-139303" defTabSz="742950">
              <a:buFontTx/>
              <a:buChar char="-"/>
            </a:pPr>
            <a:r>
              <a:rPr lang="en-GB" sz="813" dirty="0">
                <a:solidFill>
                  <a:prstClr val="black"/>
                </a:solidFill>
                <a:latin typeface="Bliss 2 Regular" panose="02000506030000020004" pitchFamily="50" charset="0"/>
              </a:rPr>
              <a:t>Tony Blair PM until 2007 when he was succeeded by Gordon Brown.</a:t>
            </a:r>
          </a:p>
          <a:p>
            <a:pPr marL="139303" indent="-139303" defTabSz="742950">
              <a:buFontTx/>
              <a:buChar char="-"/>
            </a:pPr>
            <a:r>
              <a:rPr lang="en-GB" sz="813" dirty="0">
                <a:solidFill>
                  <a:prstClr val="black"/>
                </a:solidFill>
                <a:latin typeface="Bliss 2 Regular" panose="02000506030000020004" pitchFamily="50" charset="0"/>
              </a:rPr>
              <a:t>Conservatives troubled by on going divisions, poor leadership</a:t>
            </a:r>
          </a:p>
          <a:p>
            <a:pPr marL="139303" indent="-139303" defTabSz="742950">
              <a:buFontTx/>
              <a:buChar char="-"/>
            </a:pPr>
            <a:r>
              <a:rPr lang="en-GB" sz="813" dirty="0">
                <a:solidFill>
                  <a:prstClr val="black"/>
                </a:solidFill>
                <a:latin typeface="Bliss 2 Regular" panose="02000506030000020004" pitchFamily="50" charset="0"/>
              </a:rPr>
              <a:t>Turnout: 71,4%</a:t>
            </a:r>
          </a:p>
          <a:p>
            <a:pPr marL="232172" indent="-232172" defTabSz="742950">
              <a:buFontTx/>
              <a:buChar char="-"/>
            </a:pPr>
            <a:endParaRPr lang="en-GB" sz="813" dirty="0">
              <a:solidFill>
                <a:prstClr val="black"/>
              </a:solidFill>
              <a:latin typeface="Bliss 2 Regular" panose="02000506030000020004" pitchFamily="50" charset="0"/>
            </a:endParaRPr>
          </a:p>
          <a:p>
            <a:pPr marL="232172" indent="-232172" defTabSz="742950">
              <a:buFontTx/>
              <a:buChar char="-"/>
            </a:pPr>
            <a:endParaRPr lang="en-GB" sz="813" dirty="0">
              <a:solidFill>
                <a:prstClr val="black"/>
              </a:solidFill>
              <a:latin typeface="Bliss 2 Regular" panose="02000506030000020004" pitchFamily="50" charset="0"/>
            </a:endParaRPr>
          </a:p>
          <a:p>
            <a:pPr marL="232172" indent="-232172" defTabSz="742950">
              <a:buFontTx/>
              <a:buChar char="-"/>
            </a:pPr>
            <a:endParaRPr lang="en-GB" sz="813" dirty="0">
              <a:solidFill>
                <a:prstClr val="black"/>
              </a:solidFill>
              <a:latin typeface="Bliss 2 Regular" panose="02000506030000020004" pitchFamily="50" charset="0"/>
            </a:endParaRPr>
          </a:p>
          <a:p>
            <a:pPr marL="232172" indent="-232172" defTabSz="742950">
              <a:buFontTx/>
              <a:buChar char="-"/>
            </a:pPr>
            <a:endParaRPr lang="en-GB" sz="813" dirty="0">
              <a:solidFill>
                <a:prstClr val="black"/>
              </a:solidFill>
              <a:latin typeface="Bliss 2 Regular" panose="02000506030000020004" pitchFamily="50" charset="0"/>
            </a:endParaRPr>
          </a:p>
          <a:p>
            <a:pPr marL="232172" indent="-232172" defTabSz="742950">
              <a:buFontTx/>
              <a:buChar char="-"/>
            </a:pPr>
            <a:endParaRPr lang="en-GB" sz="813" dirty="0">
              <a:solidFill>
                <a:prstClr val="black"/>
              </a:solidFill>
              <a:latin typeface="Bliss 2 Regular" panose="02000506030000020004" pitchFamily="50" charset="0"/>
            </a:endParaRPr>
          </a:p>
          <a:p>
            <a:pPr marL="232172" indent="-232172" defTabSz="742950">
              <a:buFontTx/>
              <a:buChar char="-"/>
            </a:pPr>
            <a:endParaRPr lang="en-GB" sz="813" dirty="0">
              <a:solidFill>
                <a:prstClr val="black"/>
              </a:solidFill>
              <a:latin typeface="Bliss 2 Regular" panose="02000506030000020004" pitchFamily="50" charset="0"/>
            </a:endParaRPr>
          </a:p>
          <a:p>
            <a:pPr marL="232172" indent="-232172" defTabSz="742950">
              <a:buFontTx/>
              <a:buChar char="-"/>
            </a:pPr>
            <a:endParaRPr lang="en-GB" sz="813" dirty="0">
              <a:solidFill>
                <a:prstClr val="black"/>
              </a:solidFill>
              <a:latin typeface="Bliss 2 Regular" panose="02000506030000020004" pitchFamily="50" charset="0"/>
            </a:endParaRPr>
          </a:p>
          <a:p>
            <a:pPr marL="232172" indent="-232172" defTabSz="742950">
              <a:buFontTx/>
              <a:buChar char="-"/>
            </a:pPr>
            <a:endParaRPr lang="en-GB" sz="813" dirty="0">
              <a:solidFill>
                <a:prstClr val="black"/>
              </a:solidFill>
              <a:latin typeface="Bliss 2 Regular" panose="02000506030000020004" pitchFamily="50" charset="0"/>
            </a:endParaRPr>
          </a:p>
          <a:p>
            <a:pPr marL="232172" indent="-232172" defTabSz="742950">
              <a:buFontTx/>
              <a:buChar char="-"/>
            </a:pPr>
            <a:endParaRPr lang="en-GB" sz="813" dirty="0">
              <a:solidFill>
                <a:prstClr val="black"/>
              </a:solidFill>
              <a:latin typeface="Bliss 2 Regular" panose="02000506030000020004" pitchFamily="50" charset="0"/>
            </a:endParaRPr>
          </a:p>
          <a:p>
            <a:pPr marL="232172" indent="-232172" defTabSz="742950">
              <a:buFontTx/>
              <a:buChar char="-"/>
            </a:pPr>
            <a:endParaRPr lang="en-GB" sz="813" dirty="0">
              <a:solidFill>
                <a:prstClr val="black"/>
              </a:solidFill>
              <a:latin typeface="Bliss 2 Regular" panose="02000506030000020004" pitchFamily="50" charset="0"/>
            </a:endParaRPr>
          </a:p>
          <a:p>
            <a:pPr marL="232172" indent="-232172" defTabSz="742950">
              <a:buFontTx/>
              <a:buChar char="-"/>
            </a:pPr>
            <a:endParaRPr lang="en-GB" sz="813" dirty="0">
              <a:solidFill>
                <a:prstClr val="black"/>
              </a:solidFill>
              <a:latin typeface="Bliss 2 Regular" panose="02000506030000020004" pitchFamily="50" charset="0"/>
            </a:endParaRPr>
          </a:p>
        </p:txBody>
      </p:sp>
      <p:sp>
        <p:nvSpPr>
          <p:cNvPr id="12" name="TextBox 11"/>
          <p:cNvSpPr txBox="1"/>
          <p:nvPr/>
        </p:nvSpPr>
        <p:spPr>
          <a:xfrm>
            <a:off x="4376936" y="287027"/>
            <a:ext cx="2888537" cy="307777"/>
          </a:xfrm>
          <a:prstGeom prst="rect">
            <a:avLst/>
          </a:prstGeom>
          <a:noFill/>
        </p:spPr>
        <p:txBody>
          <a:bodyPr wrap="square" rtlCol="0">
            <a:spAutoFit/>
          </a:bodyPr>
          <a:lstStyle/>
          <a:p>
            <a:pPr defTabSz="742950"/>
            <a:r>
              <a:rPr lang="en-GB" sz="1400" b="1" u="sng" dirty="0">
                <a:solidFill>
                  <a:prstClr val="black"/>
                </a:solidFill>
                <a:latin typeface="Bliss 2 Regular" panose="02000506030000020004" pitchFamily="50" charset="0"/>
              </a:rPr>
              <a:t>1997 Election. </a:t>
            </a:r>
          </a:p>
        </p:txBody>
      </p:sp>
      <p:graphicFrame>
        <p:nvGraphicFramePr>
          <p:cNvPr id="13" name="Table 12"/>
          <p:cNvGraphicFramePr>
            <a:graphicFrameLocks noGrp="1"/>
          </p:cNvGraphicFramePr>
          <p:nvPr>
            <p:extLst>
              <p:ext uri="{D42A27DB-BD31-4B8C-83A1-F6EECF244321}">
                <p14:modId xmlns:p14="http://schemas.microsoft.com/office/powerpoint/2010/main" val="147008965"/>
              </p:ext>
            </p:extLst>
          </p:nvPr>
        </p:nvGraphicFramePr>
        <p:xfrm>
          <a:off x="3204862" y="1962013"/>
          <a:ext cx="3652124" cy="1076598"/>
        </p:xfrm>
        <a:graphic>
          <a:graphicData uri="http://schemas.openxmlformats.org/drawingml/2006/table">
            <a:tbl>
              <a:tblPr firstRow="1" bandRow="1">
                <a:tableStyleId>{5C22544A-7EE6-4342-B048-85BDC9FD1C3A}</a:tableStyleId>
              </a:tblPr>
              <a:tblGrid>
                <a:gridCol w="913031">
                  <a:extLst>
                    <a:ext uri="{9D8B030D-6E8A-4147-A177-3AD203B41FA5}">
                      <a16:colId xmlns:a16="http://schemas.microsoft.com/office/drawing/2014/main" val="20000"/>
                    </a:ext>
                  </a:extLst>
                </a:gridCol>
                <a:gridCol w="913031">
                  <a:extLst>
                    <a:ext uri="{9D8B030D-6E8A-4147-A177-3AD203B41FA5}">
                      <a16:colId xmlns:a16="http://schemas.microsoft.com/office/drawing/2014/main" val="20001"/>
                    </a:ext>
                  </a:extLst>
                </a:gridCol>
                <a:gridCol w="913031">
                  <a:extLst>
                    <a:ext uri="{9D8B030D-6E8A-4147-A177-3AD203B41FA5}">
                      <a16:colId xmlns:a16="http://schemas.microsoft.com/office/drawing/2014/main" val="20002"/>
                    </a:ext>
                  </a:extLst>
                </a:gridCol>
                <a:gridCol w="913031">
                  <a:extLst>
                    <a:ext uri="{9D8B030D-6E8A-4147-A177-3AD203B41FA5}">
                      <a16:colId xmlns:a16="http://schemas.microsoft.com/office/drawing/2014/main" val="20003"/>
                    </a:ext>
                  </a:extLst>
                </a:gridCol>
              </a:tblGrid>
              <a:tr h="321945">
                <a:tc>
                  <a:txBody>
                    <a:bodyPr/>
                    <a:lstStyle/>
                    <a:p>
                      <a:r>
                        <a:rPr lang="en-GB" sz="800" dirty="0">
                          <a:solidFill>
                            <a:schemeClr val="tx1"/>
                          </a:solidFill>
                        </a:rPr>
                        <a:t>Party</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rPr>
                        <a:t>No of seats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rPr>
                        <a:t>Increase/ loss of seats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solidFill>
                            <a:schemeClr val="tx1"/>
                          </a:solidFill>
                        </a:rPr>
                        <a:t>% of popular vote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1551">
                <a:tc>
                  <a:txBody>
                    <a:bodyPr/>
                    <a:lstStyle/>
                    <a:p>
                      <a:r>
                        <a:rPr lang="en-GB" sz="800" dirty="0"/>
                        <a:t>Labour</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t>418</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t>+145</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t>43.2</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551">
                <a:tc>
                  <a:txBody>
                    <a:bodyPr/>
                    <a:lstStyle/>
                    <a:p>
                      <a:r>
                        <a:rPr lang="en-GB" sz="800" dirty="0"/>
                        <a:t>Conservatives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t>165</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t>-178</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t>30.7</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1551">
                <a:tc>
                  <a:txBody>
                    <a:bodyPr/>
                    <a:lstStyle/>
                    <a:p>
                      <a:r>
                        <a:rPr lang="en-GB" sz="800" dirty="0"/>
                        <a:t>Liberal Democrats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t>46</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t>+28</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dirty="0"/>
                        <a:t>16.8</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3432940" y="610062"/>
            <a:ext cx="3253608" cy="242374"/>
          </a:xfrm>
          <a:prstGeom prst="rect">
            <a:avLst/>
          </a:prstGeom>
          <a:noFill/>
        </p:spPr>
        <p:txBody>
          <a:bodyPr wrap="square" rtlCol="0">
            <a:spAutoFit/>
          </a:bodyPr>
          <a:lstStyle/>
          <a:p>
            <a:pPr defTabSz="742950"/>
            <a:r>
              <a:rPr lang="en-GB" sz="975" dirty="0">
                <a:solidFill>
                  <a:prstClr val="black"/>
                </a:solidFill>
                <a:latin typeface="Bliss 2 Regular" panose="02000506030000020004" pitchFamily="50" charset="0"/>
              </a:rPr>
              <a:t>Did voting  turnout play a part?</a:t>
            </a:r>
          </a:p>
        </p:txBody>
      </p:sp>
      <p:sp>
        <p:nvSpPr>
          <p:cNvPr id="15" name="Title 1"/>
          <p:cNvSpPr>
            <a:spLocks noGrp="1"/>
          </p:cNvSpPr>
          <p:nvPr>
            <p:ph type="title"/>
          </p:nvPr>
        </p:nvSpPr>
        <p:spPr>
          <a:xfrm>
            <a:off x="303338" y="4496624"/>
            <a:ext cx="9461745" cy="1768121"/>
          </a:xfrm>
        </p:spPr>
        <p:txBody>
          <a:bodyPr>
            <a:normAutofit fontScale="90000"/>
          </a:bodyPr>
          <a:lstStyle/>
          <a:p>
            <a:r>
              <a:rPr lang="en-GB" b="1" dirty="0">
                <a:latin typeface="Bliss 2 Regular" panose="02000506030000020004" pitchFamily="50" charset="0"/>
              </a:rPr>
              <a:t>Research 4 elections 1951, 1970, 1979 and 1997. </a:t>
            </a:r>
            <a:br>
              <a:rPr lang="en-GB" dirty="0">
                <a:latin typeface="Bliss 2 Regular" panose="02000506030000020004" pitchFamily="50" charset="0"/>
              </a:rPr>
            </a:br>
            <a:r>
              <a:rPr lang="en-GB" sz="3100" dirty="0">
                <a:latin typeface="Bliss 2 Regular" panose="02000506030000020004" pitchFamily="50" charset="0"/>
              </a:rPr>
              <a:t>Present your work in the format above, answering the key questions and upload to your application.</a:t>
            </a:r>
            <a:br>
              <a:rPr lang="en-GB" sz="3100" dirty="0">
                <a:latin typeface="Bliss 2 Regular" panose="02000506030000020004" pitchFamily="50" charset="0"/>
              </a:rPr>
            </a:br>
            <a:r>
              <a:rPr lang="en-GB" sz="3100" dirty="0">
                <a:latin typeface="Bliss 2 Regular" panose="02000506030000020004" pitchFamily="50" charset="0"/>
              </a:rPr>
              <a:t>I have started 1997 for you.    </a:t>
            </a:r>
            <a:endParaRPr lang="en-GB" dirty="0">
              <a:latin typeface="Bliss 2 Regular" panose="02000506030000020004" pitchFamily="50" charset="0"/>
            </a:endParaRPr>
          </a:p>
        </p:txBody>
      </p:sp>
    </p:spTree>
    <p:custDataLst>
      <p:tags r:id="rId1"/>
    </p:custDataLst>
    <p:extLst>
      <p:ext uri="{BB962C8B-B14F-4D97-AF65-F5344CB8AC3E}">
        <p14:creationId xmlns:p14="http://schemas.microsoft.com/office/powerpoint/2010/main" val="423550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Bliss 2 Regular" panose="02000506030000020004" pitchFamily="50" charset="0"/>
              </a:rPr>
              <a:t>MOOCs </a:t>
            </a:r>
            <a:r>
              <a:rPr lang="en-GB" dirty="0">
                <a:solidFill>
                  <a:srgbClr val="FF0000"/>
                </a:solidFill>
                <a:latin typeface="Bliss 2 Regular" panose="02000506030000020004" pitchFamily="50" charset="0"/>
              </a:rPr>
              <a:t>(5)</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latin typeface="Bliss 2 Regular" panose="02000506030000020004" pitchFamily="50" charset="0"/>
              </a:rPr>
              <a:t>To evidence this you can </a:t>
            </a:r>
          </a:p>
          <a:p>
            <a:r>
              <a:rPr lang="en-GB" dirty="0">
                <a:latin typeface="Bliss 2 Regular" panose="02000506030000020004" pitchFamily="50" charset="0"/>
              </a:rPr>
              <a:t>Save any notes you take </a:t>
            </a:r>
          </a:p>
          <a:p>
            <a:r>
              <a:rPr lang="en-GB" dirty="0">
                <a:latin typeface="Bliss 2 Regular" panose="02000506030000020004" pitchFamily="50" charset="0"/>
              </a:rPr>
              <a:t>Take and save a screenshot of completed modules or the completed course</a:t>
            </a:r>
          </a:p>
          <a:p>
            <a:pPr marL="0" indent="0">
              <a:buNone/>
            </a:pPr>
            <a:endParaRPr lang="en-GB">
              <a:solidFill>
                <a:srgbClr val="7030A0"/>
              </a:solidFill>
              <a:latin typeface="Bliss 2 Regular" panose="02000506030000020004" pitchFamily="50" charset="0"/>
            </a:endParaRPr>
          </a:p>
        </p:txBody>
      </p:sp>
    </p:spTree>
    <p:extLst>
      <p:ext uri="{BB962C8B-B14F-4D97-AF65-F5344CB8AC3E}">
        <p14:creationId xmlns:p14="http://schemas.microsoft.com/office/powerpoint/2010/main" val="266932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Bliss 2 Regular" panose="02000506030000020004" pitchFamily="50" charset="0"/>
              </a:rPr>
              <a:t>University History Open Day </a:t>
            </a:r>
            <a:r>
              <a:rPr lang="en-GB" dirty="0">
                <a:solidFill>
                  <a:srgbClr val="FF0000"/>
                </a:solidFill>
                <a:latin typeface="Bliss 2 Regular" panose="02000506030000020004" pitchFamily="50" charset="0"/>
              </a:rPr>
              <a:t>(6)</a:t>
            </a:r>
          </a:p>
        </p:txBody>
      </p:sp>
      <p:sp>
        <p:nvSpPr>
          <p:cNvPr id="3" name="Content Placeholder 2"/>
          <p:cNvSpPr>
            <a:spLocks noGrp="1"/>
          </p:cNvSpPr>
          <p:nvPr>
            <p:ph idx="1"/>
          </p:nvPr>
        </p:nvSpPr>
        <p:spPr/>
        <p:txBody>
          <a:bodyPr vert="horz" lIns="91440" tIns="45720" rIns="91440" bIns="45720" rtlCol="0" anchor="t">
            <a:normAutofit/>
          </a:bodyPr>
          <a:lstStyle/>
          <a:p>
            <a:pPr marL="0" lvl="0" indent="0">
              <a:buNone/>
            </a:pPr>
            <a:r>
              <a:rPr lang="en-GB" sz="2000" dirty="0">
                <a:latin typeface="Bliss 2 Regular" panose="02000506030000020004" pitchFamily="50" charset="0"/>
                <a:hlinkClick r:id="rId2"/>
              </a:rPr>
              <a:t>https://www.ucas.com/undergraduate/what-and-where-study/open-days-and-events/virtual-tours</a:t>
            </a:r>
            <a:endParaRPr lang="en-GB" sz="2000" dirty="0">
              <a:latin typeface="Bliss 2 Regular" panose="02000506030000020004" pitchFamily="50" charset="0"/>
            </a:endParaRPr>
          </a:p>
          <a:p>
            <a:pPr marL="514350" lvl="0" indent="-514350">
              <a:buFont typeface="+mj-lt"/>
              <a:buAutoNum type="arabicPeriod"/>
            </a:pPr>
            <a:endParaRPr lang="en-GB" sz="2000" dirty="0">
              <a:latin typeface="Bliss 2 Regular" panose="02000506030000020004" pitchFamily="50" charset="0"/>
            </a:endParaRPr>
          </a:p>
          <a:p>
            <a:pPr marL="514350" lvl="0" indent="-514350">
              <a:buFont typeface="+mj-lt"/>
              <a:buAutoNum type="arabicPeriod"/>
            </a:pPr>
            <a:r>
              <a:rPr lang="en-GB" sz="2000" dirty="0">
                <a:latin typeface="Bliss 2 Regular" panose="02000506030000020004" pitchFamily="50" charset="0"/>
              </a:rPr>
              <a:t>What is the first year like on the BA History Programme?</a:t>
            </a:r>
          </a:p>
          <a:p>
            <a:pPr marL="514350" lvl="0" indent="-514350">
              <a:buFont typeface="+mj-lt"/>
              <a:buAutoNum type="arabicPeriod"/>
            </a:pPr>
            <a:r>
              <a:rPr lang="en-GB" sz="2000" dirty="0">
                <a:latin typeface="Bliss 2 Regular" panose="02000506030000020004" pitchFamily="50" charset="0"/>
              </a:rPr>
              <a:t>What can I expect over the three years?</a:t>
            </a:r>
          </a:p>
          <a:p>
            <a:pPr marL="514350" lvl="0" indent="-514350">
              <a:buFont typeface="+mj-lt"/>
              <a:buAutoNum type="arabicPeriod"/>
            </a:pPr>
            <a:r>
              <a:rPr lang="en-GB" sz="2000" dirty="0">
                <a:latin typeface="Bliss 2 Regular" panose="02000506030000020004" pitchFamily="50" charset="0"/>
              </a:rPr>
              <a:t>How important are different subject combinations for a History Degree?</a:t>
            </a:r>
          </a:p>
          <a:p>
            <a:pPr marL="514350" lvl="0" indent="-514350">
              <a:buFont typeface="+mj-lt"/>
              <a:buAutoNum type="arabicPeriod"/>
            </a:pPr>
            <a:r>
              <a:rPr lang="en-GB" sz="2000" dirty="0">
                <a:latin typeface="Bliss 2 Regular" panose="02000506030000020004" pitchFamily="50" charset="0"/>
              </a:rPr>
              <a:t>Why study History and what do Universities have to offer?</a:t>
            </a:r>
          </a:p>
          <a:p>
            <a:pPr marL="514350" lvl="0" indent="-514350">
              <a:buFont typeface="+mj-lt"/>
              <a:buAutoNum type="arabicPeriod"/>
            </a:pPr>
            <a:r>
              <a:rPr lang="en-GB" sz="2000" dirty="0">
                <a:latin typeface="Bliss 2 Regular" panose="02000506030000020004" pitchFamily="50" charset="0"/>
              </a:rPr>
              <a:t>What does your University look for in applicants?</a:t>
            </a:r>
          </a:p>
          <a:p>
            <a:pPr marL="514350" lvl="0" indent="-514350">
              <a:buFont typeface="+mj-lt"/>
              <a:buAutoNum type="arabicPeriod"/>
            </a:pPr>
            <a:endParaRPr lang="en-GB" sz="2000" dirty="0">
              <a:latin typeface="Bliss 2 Regular" panose="02000506030000020004" pitchFamily="50" charset="0"/>
            </a:endParaRPr>
          </a:p>
          <a:p>
            <a:pPr marL="0" lvl="0" indent="0">
              <a:buNone/>
            </a:pPr>
            <a:endParaRPr lang="en-GB" sz="2000" dirty="0">
              <a:solidFill>
                <a:srgbClr val="7030A0"/>
              </a:solidFill>
              <a:latin typeface="Bliss 2 Regular" panose="02000506030000020004" pitchFamily="50" charset="0"/>
            </a:endParaRPr>
          </a:p>
          <a:p>
            <a:endParaRPr lang="en-GB" dirty="0">
              <a:latin typeface="Bliss 2 Regular" panose="02000506030000020004" pitchFamily="50" charset="0"/>
            </a:endParaRPr>
          </a:p>
        </p:txBody>
      </p:sp>
    </p:spTree>
    <p:extLst>
      <p:ext uri="{BB962C8B-B14F-4D97-AF65-F5344CB8AC3E}">
        <p14:creationId xmlns:p14="http://schemas.microsoft.com/office/powerpoint/2010/main" val="3532110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60648"/>
            <a:ext cx="8915400" cy="1143000"/>
          </a:xfrm>
        </p:spPr>
        <p:txBody>
          <a:bodyPr>
            <a:normAutofit fontScale="90000"/>
          </a:bodyPr>
          <a:lstStyle/>
          <a:p>
            <a:r>
              <a:rPr lang="en-GB" dirty="0">
                <a:solidFill>
                  <a:srgbClr val="FF0000"/>
                </a:solidFill>
                <a:latin typeface="Bliss 2 Regular" panose="02000506030000020004" pitchFamily="50" charset="0"/>
              </a:rPr>
              <a:t>(7) </a:t>
            </a:r>
            <a:r>
              <a:rPr lang="en-GB" dirty="0">
                <a:latin typeface="Bliss 2 Regular" panose="02000506030000020004" pitchFamily="50" charset="0"/>
              </a:rPr>
              <a:t>British Museum</a:t>
            </a:r>
            <a:br>
              <a:rPr lang="en-GB" dirty="0">
                <a:latin typeface="Bliss 2 Regular" panose="02000506030000020004" pitchFamily="50" charset="0"/>
              </a:rPr>
            </a:br>
            <a:r>
              <a:rPr lang="en-GB" dirty="0">
                <a:latin typeface="Bliss 2 Regular" panose="02000506030000020004" pitchFamily="50" charset="0"/>
              </a:rPr>
              <a:t>(they are running virtual tours)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latin typeface="Bliss 2 Regular" panose="02000506030000020004" pitchFamily="50" charset="0"/>
              </a:rPr>
              <a:t>Choose whether you would like to make a </a:t>
            </a:r>
          </a:p>
          <a:p>
            <a:r>
              <a:rPr lang="en-GB" dirty="0">
                <a:latin typeface="Bliss 2 Regular" panose="02000506030000020004" pitchFamily="50" charset="0"/>
              </a:rPr>
              <a:t>Podcast</a:t>
            </a:r>
          </a:p>
          <a:p>
            <a:r>
              <a:rPr lang="en-GB" dirty="0">
                <a:latin typeface="Bliss 2 Regular" panose="02000506030000020004" pitchFamily="50" charset="0"/>
              </a:rPr>
              <a:t>Informative flyer</a:t>
            </a:r>
          </a:p>
          <a:p>
            <a:r>
              <a:rPr lang="en-GB" dirty="0">
                <a:latin typeface="Bliss 2 Regular" panose="02000506030000020004" pitchFamily="50" charset="0"/>
              </a:rPr>
              <a:t>Mini film</a:t>
            </a:r>
          </a:p>
          <a:p>
            <a:r>
              <a:rPr lang="en-GB" dirty="0">
                <a:latin typeface="Bliss 2 Regular" panose="02000506030000020004" pitchFamily="50" charset="0"/>
              </a:rPr>
              <a:t>Report </a:t>
            </a:r>
          </a:p>
          <a:p>
            <a:r>
              <a:rPr lang="en-GB" dirty="0">
                <a:latin typeface="Bliss 2 Regular" panose="02000506030000020004" pitchFamily="50" charset="0"/>
              </a:rPr>
              <a:t>Newspaper article </a:t>
            </a:r>
          </a:p>
          <a:p>
            <a:endParaRPr lang="en-GB" dirty="0">
              <a:latin typeface="Bliss 2 Regular" panose="02000506030000020004" pitchFamily="50" charset="0"/>
            </a:endParaRPr>
          </a:p>
          <a:p>
            <a:pPr marL="0" indent="0">
              <a:buNone/>
            </a:pPr>
            <a:endParaRPr lang="en-GB" dirty="0">
              <a:solidFill>
                <a:srgbClr val="7030A0"/>
              </a:solidFill>
              <a:latin typeface="Bliss 2 Regular"/>
            </a:endParaRPr>
          </a:p>
          <a:p>
            <a:pPr marL="0" indent="0">
              <a:buNone/>
            </a:pPr>
            <a:endParaRPr lang="en-GB" dirty="0">
              <a:latin typeface="Bliss 2 Regular" panose="02000506030000020004" pitchFamily="50" charset="0"/>
            </a:endParaRPr>
          </a:p>
        </p:txBody>
      </p:sp>
    </p:spTree>
    <p:extLst>
      <p:ext uri="{BB962C8B-B14F-4D97-AF65-F5344CB8AC3E}">
        <p14:creationId xmlns:p14="http://schemas.microsoft.com/office/powerpoint/2010/main" val="3801346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3169</TotalTime>
  <Words>1605</Words>
  <Application>Microsoft Office PowerPoint</Application>
  <PresentationFormat>A4 Paper (210x297 mm)</PresentationFormat>
  <Paragraphs>191</Paragraphs>
  <Slides>9</Slides>
  <Notes>1</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PowerPoint Presentation</vt:lpstr>
      <vt:lpstr>PowerPoint Presentation</vt:lpstr>
      <vt:lpstr>PowerPoint Presentation</vt:lpstr>
      <vt:lpstr>(2) BBC Witness History  The birth of Britain’s National Health Service - the NHS  Topical  podcast takes you back to Britain in 1948 and the birth of its universal healthcare system. </vt:lpstr>
      <vt:lpstr> Create a table of the Presidents of the USA 1865-1975 (3)</vt:lpstr>
      <vt:lpstr>Research 4 elections 1951, 1970, 1979 and 1997.  Present your work in the format above, answering the key questions and upload to your application. I have started 1997 for you.    </vt:lpstr>
      <vt:lpstr>MOOCs (5)</vt:lpstr>
      <vt:lpstr>University History Open Day (6)</vt:lpstr>
      <vt:lpstr>(7) British Museum (they are running virtual tours)</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Mr B Bonecki</cp:lastModifiedBy>
  <cp:revision>151</cp:revision>
  <cp:lastPrinted>2020-03-25T08:24:44Z</cp:lastPrinted>
  <dcterms:created xsi:type="dcterms:W3CDTF">2014-07-07T10:35:27Z</dcterms:created>
  <dcterms:modified xsi:type="dcterms:W3CDTF">2022-07-06T11:34:49Z</dcterms:modified>
</cp:coreProperties>
</file>