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81" r:id="rId2"/>
    <p:sldId id="282" r:id="rId3"/>
    <p:sldId id="283" r:id="rId4"/>
    <p:sldId id="276" r:id="rId5"/>
    <p:sldId id="278" r:id="rId6"/>
    <p:sldId id="284" r:id="rId7"/>
    <p:sldId id="285" r:id="rId8"/>
    <p:sldId id="286" r:id="rId9"/>
    <p:sldId id="287" r:id="rId10"/>
    <p:sldId id="288" r:id="rId11"/>
    <p:sldId id="289" r:id="rId1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933C"/>
    <a:srgbClr val="5DFF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C918C-6110-8A3E-12FF-0B7BA4401AFB}" v="3" dt="2022-02-03T08:34:26.491"/>
    <p1510:client id="{95A975C0-49B6-EAA7-62F9-2A37F2ABBA05}" v="53" dt="2022-02-12T15:56:54.263"/>
    <p1510:client id="{A16CA54E-42A7-6A44-92EF-9F65AAE3CB7E}" v="43" dt="2022-02-07T11:12:04.231"/>
    <p1510:client id="{AB0BBDBD-2734-BD19-54CD-28300B5ECDD7}" v="626" dt="2021-11-02T07:59:46.6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81"/>
    <p:restoredTop sz="96404" autoAdjust="0"/>
  </p:normalViewPr>
  <p:slideViewPr>
    <p:cSldViewPr>
      <p:cViewPr varScale="1">
        <p:scale>
          <a:sx n="108" d="100"/>
          <a:sy n="108" d="100"/>
        </p:scale>
        <p:origin x="28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s A Sonigra" userId="S::aso@draytonmanorhighschool.co.uk::bbe428ff-aa88-4221-8d8f-a3ed7dd11fc5" providerId="AD" clId="Web-{092C918C-6110-8A3E-12FF-0B7BA4401AFB}"/>
    <pc:docChg chg="modSld">
      <pc:chgData name="Ms A Sonigra" userId="S::aso@draytonmanorhighschool.co.uk::bbe428ff-aa88-4221-8d8f-a3ed7dd11fc5" providerId="AD" clId="Web-{092C918C-6110-8A3E-12FF-0B7BA4401AFB}" dt="2022-02-03T08:34:26.491" v="2"/>
      <pc:docMkLst>
        <pc:docMk/>
      </pc:docMkLst>
      <pc:sldChg chg="modSp">
        <pc:chgData name="Ms A Sonigra" userId="S::aso@draytonmanorhighschool.co.uk::bbe428ff-aa88-4221-8d8f-a3ed7dd11fc5" providerId="AD" clId="Web-{092C918C-6110-8A3E-12FF-0B7BA4401AFB}" dt="2022-02-03T08:34:17.350" v="0"/>
        <pc:sldMkLst>
          <pc:docMk/>
          <pc:sldMk cId="3779828902" sldId="275"/>
        </pc:sldMkLst>
        <pc:spChg chg="mod">
          <ac:chgData name="Ms A Sonigra" userId="S::aso@draytonmanorhighschool.co.uk::bbe428ff-aa88-4221-8d8f-a3ed7dd11fc5" providerId="AD" clId="Web-{092C918C-6110-8A3E-12FF-0B7BA4401AFB}" dt="2022-02-03T08:34:17.350" v="0"/>
          <ac:spMkLst>
            <pc:docMk/>
            <pc:sldMk cId="3779828902" sldId="275"/>
            <ac:spMk id="7" creationId="{00000000-0000-0000-0000-000000000000}"/>
          </ac:spMkLst>
        </pc:spChg>
      </pc:sldChg>
      <pc:sldChg chg="modSp">
        <pc:chgData name="Ms A Sonigra" userId="S::aso@draytonmanorhighschool.co.uk::bbe428ff-aa88-4221-8d8f-a3ed7dd11fc5" providerId="AD" clId="Web-{092C918C-6110-8A3E-12FF-0B7BA4401AFB}" dt="2022-02-03T08:34:22.084" v="1"/>
        <pc:sldMkLst>
          <pc:docMk/>
          <pc:sldMk cId="2842811571" sldId="276"/>
        </pc:sldMkLst>
        <pc:spChg chg="mod">
          <ac:chgData name="Ms A Sonigra" userId="S::aso@draytonmanorhighschool.co.uk::bbe428ff-aa88-4221-8d8f-a3ed7dd11fc5" providerId="AD" clId="Web-{092C918C-6110-8A3E-12FF-0B7BA4401AFB}" dt="2022-02-03T08:34:22.084" v="1"/>
          <ac:spMkLst>
            <pc:docMk/>
            <pc:sldMk cId="2842811571" sldId="276"/>
            <ac:spMk id="8" creationId="{00000000-0000-0000-0000-000000000000}"/>
          </ac:spMkLst>
        </pc:spChg>
      </pc:sldChg>
      <pc:sldChg chg="modSp">
        <pc:chgData name="Ms A Sonigra" userId="S::aso@draytonmanorhighschool.co.uk::bbe428ff-aa88-4221-8d8f-a3ed7dd11fc5" providerId="AD" clId="Web-{092C918C-6110-8A3E-12FF-0B7BA4401AFB}" dt="2022-02-03T08:34:26.491" v="2"/>
        <pc:sldMkLst>
          <pc:docMk/>
          <pc:sldMk cId="854933994" sldId="277"/>
        </pc:sldMkLst>
        <pc:spChg chg="mod">
          <ac:chgData name="Ms A Sonigra" userId="S::aso@draytonmanorhighschool.co.uk::bbe428ff-aa88-4221-8d8f-a3ed7dd11fc5" providerId="AD" clId="Web-{092C918C-6110-8A3E-12FF-0B7BA4401AFB}" dt="2022-02-03T08:34:26.491" v="2"/>
          <ac:spMkLst>
            <pc:docMk/>
            <pc:sldMk cId="854933994" sldId="277"/>
            <ac:spMk id="8" creationId="{00000000-0000-0000-0000-000000000000}"/>
          </ac:spMkLst>
        </pc:spChg>
      </pc:sldChg>
    </pc:docChg>
  </pc:docChgLst>
  <pc:docChgLst>
    <pc:chgData name="Miss C Grant" userId="S::cao@draytonmanorhighschool.co.uk::bbff9cc2-7d59-401e-b578-7ffb8f461f7e" providerId="AD" clId="Web-{95A975C0-49B6-EAA7-62F9-2A37F2ABBA05}"/>
    <pc:docChg chg="modSld">
      <pc:chgData name="Miss C Grant" userId="S::cao@draytonmanorhighschool.co.uk::bbff9cc2-7d59-401e-b578-7ffb8f461f7e" providerId="AD" clId="Web-{95A975C0-49B6-EAA7-62F9-2A37F2ABBA05}" dt="2022-02-12T15:56:54.263" v="31" actId="20577"/>
      <pc:docMkLst>
        <pc:docMk/>
      </pc:docMkLst>
      <pc:sldChg chg="modSp">
        <pc:chgData name="Miss C Grant" userId="S::cao@draytonmanorhighschool.co.uk::bbff9cc2-7d59-401e-b578-7ffb8f461f7e" providerId="AD" clId="Web-{95A975C0-49B6-EAA7-62F9-2A37F2ABBA05}" dt="2022-02-12T15:56:54.263" v="31" actId="20577"/>
        <pc:sldMkLst>
          <pc:docMk/>
          <pc:sldMk cId="3779828902" sldId="275"/>
        </pc:sldMkLst>
        <pc:spChg chg="mod">
          <ac:chgData name="Miss C Grant" userId="S::cao@draytonmanorhighschool.co.uk::bbff9cc2-7d59-401e-b578-7ffb8f461f7e" providerId="AD" clId="Web-{95A975C0-49B6-EAA7-62F9-2A37F2ABBA05}" dt="2022-02-12T15:56:54.263" v="31" actId="20577"/>
          <ac:spMkLst>
            <pc:docMk/>
            <pc:sldMk cId="3779828902" sldId="275"/>
            <ac:spMk id="11" creationId="{00000000-0000-0000-0000-000000000000}"/>
          </ac:spMkLst>
        </pc:spChg>
      </pc:sldChg>
    </pc:docChg>
  </pc:docChgLst>
  <pc:docChgLst>
    <pc:chgData name="Mr A Poole" userId="S::arp@draytonmanorhighschool.co.uk::07b74b0f-3360-41e4-ac6d-6eacdd651c75" providerId="AD" clId="Web-{AB0BBDBD-2734-BD19-54CD-28300B5ECDD7}"/>
    <pc:docChg chg="addSld modSld sldOrd">
      <pc:chgData name="Mr A Poole" userId="S::arp@draytonmanorhighschool.co.uk::07b74b0f-3360-41e4-ac6d-6eacdd651c75" providerId="AD" clId="Web-{AB0BBDBD-2734-BD19-54CD-28300B5ECDD7}" dt="2021-11-02T07:59:46.636" v="624" actId="14100"/>
      <pc:docMkLst>
        <pc:docMk/>
      </pc:docMkLst>
      <pc:sldChg chg="addSp delSp modSp new ord">
        <pc:chgData name="Mr A Poole" userId="S::arp@draytonmanorhighschool.co.uk::07b74b0f-3360-41e4-ac6d-6eacdd651c75" providerId="AD" clId="Web-{AB0BBDBD-2734-BD19-54CD-28300B5ECDD7}" dt="2021-11-02T07:59:46.636" v="624" actId="14100"/>
        <pc:sldMkLst>
          <pc:docMk/>
          <pc:sldMk cId="1488568684" sldId="273"/>
        </pc:sldMkLst>
        <pc:spChg chg="mod">
          <ac:chgData name="Mr A Poole" userId="S::arp@draytonmanorhighschool.co.uk::07b74b0f-3360-41e4-ac6d-6eacdd651c75" providerId="AD" clId="Web-{AB0BBDBD-2734-BD19-54CD-28300B5ECDD7}" dt="2021-11-02T07:59:46.636" v="624" actId="14100"/>
          <ac:spMkLst>
            <pc:docMk/>
            <pc:sldMk cId="1488568684" sldId="273"/>
            <ac:spMk id="2" creationId="{7591CAE0-6D05-4538-8315-2C5AF0FB263A}"/>
          </ac:spMkLst>
        </pc:spChg>
        <pc:spChg chg="del">
          <ac:chgData name="Mr A Poole" userId="S::arp@draytonmanorhighschool.co.uk::07b74b0f-3360-41e4-ac6d-6eacdd651c75" providerId="AD" clId="Web-{AB0BBDBD-2734-BD19-54CD-28300B5ECDD7}" dt="2021-11-02T07:53:37.423" v="12"/>
          <ac:spMkLst>
            <pc:docMk/>
            <pc:sldMk cId="1488568684" sldId="273"/>
            <ac:spMk id="3" creationId="{38E3FED2-FE55-41C9-8EA1-8681CE18EA6B}"/>
          </ac:spMkLst>
        </pc:spChg>
        <pc:graphicFrameChg chg="add mod ord modGraphic">
          <ac:chgData name="Mr A Poole" userId="S::arp@draytonmanorhighschool.co.uk::07b74b0f-3360-41e4-ac6d-6eacdd651c75" providerId="AD" clId="Web-{AB0BBDBD-2734-BD19-54CD-28300B5ECDD7}" dt="2021-11-02T07:59:30.605" v="622"/>
          <ac:graphicFrameMkLst>
            <pc:docMk/>
            <pc:sldMk cId="1488568684" sldId="273"/>
            <ac:graphicFrameMk id="4" creationId="{D58D2D90-F261-40D6-B6DE-64BE8B360499}"/>
          </ac:graphicFrameMkLst>
        </pc:graphicFrameChg>
      </pc:sldChg>
    </pc:docChg>
  </pc:docChgLst>
  <pc:docChgLst>
    <pc:chgData name="Ms A Sonigra" userId="S::aso@draytonmanorhighschool.co.uk::bbe428ff-aa88-4221-8d8f-a3ed7dd11fc5" providerId="AD" clId="Web-{A16CA54E-42A7-6A44-92EF-9F65AAE3CB7E}"/>
    <pc:docChg chg="mod modSld modMainMaster setSldSz">
      <pc:chgData name="Ms A Sonigra" userId="S::aso@draytonmanorhighschool.co.uk::bbe428ff-aa88-4221-8d8f-a3ed7dd11fc5" providerId="AD" clId="Web-{A16CA54E-42A7-6A44-92EF-9F65AAE3CB7E}" dt="2022-02-07T11:12:04.231" v="42"/>
      <pc:docMkLst>
        <pc:docMk/>
      </pc:docMkLst>
      <pc:sldChg chg="modSp">
        <pc:chgData name="Ms A Sonigra" userId="S::aso@draytonmanorhighschool.co.uk::bbe428ff-aa88-4221-8d8f-a3ed7dd11fc5" providerId="AD" clId="Web-{A16CA54E-42A7-6A44-92EF-9F65AAE3CB7E}" dt="2022-02-07T11:11:08.868" v="18" actId="14100"/>
        <pc:sldMkLst>
          <pc:docMk/>
          <pc:sldMk cId="3779828902" sldId="275"/>
        </pc:sldMkLst>
        <pc:spChg chg="mod">
          <ac:chgData name="Ms A Sonigra" userId="S::aso@draytonmanorhighschool.co.uk::bbe428ff-aa88-4221-8d8f-a3ed7dd11fc5" providerId="AD" clId="Web-{A16CA54E-42A7-6A44-92EF-9F65AAE3CB7E}" dt="2022-02-07T11:11:08.868" v="18" actId="14100"/>
          <ac:spMkLst>
            <pc:docMk/>
            <pc:sldMk cId="3779828902" sldId="275"/>
            <ac:spMk id="7" creationId="{00000000-0000-0000-0000-000000000000}"/>
          </ac:spMkLst>
        </pc:spChg>
        <pc:spChg chg="mod">
          <ac:chgData name="Ms A Sonigra" userId="S::aso@draytonmanorhighschool.co.uk::bbe428ff-aa88-4221-8d8f-a3ed7dd11fc5" providerId="AD" clId="Web-{A16CA54E-42A7-6A44-92EF-9F65AAE3CB7E}" dt="2022-02-07T11:10:32.303" v="2" actId="14100"/>
          <ac:spMkLst>
            <pc:docMk/>
            <pc:sldMk cId="3779828902" sldId="275"/>
            <ac:spMk id="9" creationId="{00000000-0000-0000-0000-000000000000}"/>
          </ac:spMkLst>
        </pc:spChg>
        <pc:spChg chg="mod">
          <ac:chgData name="Ms A Sonigra" userId="S::aso@draytonmanorhighschool.co.uk::bbe428ff-aa88-4221-8d8f-a3ed7dd11fc5" providerId="AD" clId="Web-{A16CA54E-42A7-6A44-92EF-9F65AAE3CB7E}" dt="2022-02-07T11:10:37.819" v="4" actId="14100"/>
          <ac:spMkLst>
            <pc:docMk/>
            <pc:sldMk cId="3779828902" sldId="275"/>
            <ac:spMk id="10" creationId="{00000000-0000-0000-0000-000000000000}"/>
          </ac:spMkLst>
        </pc:spChg>
        <pc:spChg chg="mod">
          <ac:chgData name="Ms A Sonigra" userId="S::aso@draytonmanorhighschool.co.uk::bbe428ff-aa88-4221-8d8f-a3ed7dd11fc5" providerId="AD" clId="Web-{A16CA54E-42A7-6A44-92EF-9F65AAE3CB7E}" dt="2022-02-07T11:10:45.616" v="8" actId="14100"/>
          <ac:spMkLst>
            <pc:docMk/>
            <pc:sldMk cId="3779828902" sldId="275"/>
            <ac:spMk id="11" creationId="{00000000-0000-0000-0000-000000000000}"/>
          </ac:spMkLst>
        </pc:spChg>
        <pc:spChg chg="mod">
          <ac:chgData name="Ms A Sonigra" userId="S::aso@draytonmanorhighschool.co.uk::bbe428ff-aa88-4221-8d8f-a3ed7dd11fc5" providerId="AD" clId="Web-{A16CA54E-42A7-6A44-92EF-9F65AAE3CB7E}" dt="2022-02-07T11:10:47.601" v="9" actId="1076"/>
          <ac:spMkLst>
            <pc:docMk/>
            <pc:sldMk cId="3779828902" sldId="275"/>
            <ac:spMk id="12" creationId="{00000000-0000-0000-0000-000000000000}"/>
          </ac:spMkLst>
        </pc:spChg>
        <pc:spChg chg="mod">
          <ac:chgData name="Ms A Sonigra" userId="S::aso@draytonmanorhighschool.co.uk::bbe428ff-aa88-4221-8d8f-a3ed7dd11fc5" providerId="AD" clId="Web-{A16CA54E-42A7-6A44-92EF-9F65AAE3CB7E}" dt="2022-02-07T11:10:56.195" v="13" actId="14100"/>
          <ac:spMkLst>
            <pc:docMk/>
            <pc:sldMk cId="3779828902" sldId="275"/>
            <ac:spMk id="13" creationId="{00000000-0000-0000-0000-000000000000}"/>
          </ac:spMkLst>
        </pc:spChg>
      </pc:sldChg>
      <pc:sldChg chg="addSp delSp modSp">
        <pc:chgData name="Ms A Sonigra" userId="S::aso@draytonmanorhighschool.co.uk::bbe428ff-aa88-4221-8d8f-a3ed7dd11fc5" providerId="AD" clId="Web-{A16CA54E-42A7-6A44-92EF-9F65AAE3CB7E}" dt="2022-02-07T11:11:58.074" v="38"/>
        <pc:sldMkLst>
          <pc:docMk/>
          <pc:sldMk cId="2842811571" sldId="276"/>
        </pc:sldMkLst>
        <pc:spChg chg="mod">
          <ac:chgData name="Ms A Sonigra" userId="S::aso@draytonmanorhighschool.co.uk::bbe428ff-aa88-4221-8d8f-a3ed7dd11fc5" providerId="AD" clId="Web-{A16CA54E-42A7-6A44-92EF-9F65AAE3CB7E}" dt="2022-02-07T11:11:52.621" v="34" actId="1076"/>
          <ac:spMkLst>
            <pc:docMk/>
            <pc:sldMk cId="2842811571" sldId="276"/>
            <ac:spMk id="2" creationId="{00000000-0000-0000-0000-000000000000}"/>
          </ac:spMkLst>
        </pc:spChg>
        <pc:spChg chg="mod">
          <ac:chgData name="Ms A Sonigra" userId="S::aso@draytonmanorhighschool.co.uk::bbe428ff-aa88-4221-8d8f-a3ed7dd11fc5" providerId="AD" clId="Web-{A16CA54E-42A7-6A44-92EF-9F65AAE3CB7E}" dt="2022-02-07T11:11:49.214" v="33" actId="1076"/>
          <ac:spMkLst>
            <pc:docMk/>
            <pc:sldMk cId="2842811571" sldId="276"/>
            <ac:spMk id="8" creationId="{00000000-0000-0000-0000-000000000000}"/>
          </ac:spMkLst>
        </pc:spChg>
        <pc:spChg chg="add del mod">
          <ac:chgData name="Ms A Sonigra" userId="S::aso@draytonmanorhighschool.co.uk::bbe428ff-aa88-4221-8d8f-a3ed7dd11fc5" providerId="AD" clId="Web-{A16CA54E-42A7-6A44-92EF-9F65AAE3CB7E}" dt="2022-02-07T11:11:58.074" v="37"/>
          <ac:spMkLst>
            <pc:docMk/>
            <pc:sldMk cId="2842811571" sldId="276"/>
            <ac:spMk id="10" creationId="{00000000-0000-0000-0000-000000000000}"/>
          </ac:spMkLst>
        </pc:spChg>
        <pc:spChg chg="add del mod">
          <ac:chgData name="Ms A Sonigra" userId="S::aso@draytonmanorhighschool.co.uk::bbe428ff-aa88-4221-8d8f-a3ed7dd11fc5" providerId="AD" clId="Web-{A16CA54E-42A7-6A44-92EF-9F65AAE3CB7E}" dt="2022-02-07T11:11:58.074" v="38"/>
          <ac:spMkLst>
            <pc:docMk/>
            <pc:sldMk cId="2842811571" sldId="276"/>
            <ac:spMk id="11" creationId="{00000000-0000-0000-0000-000000000000}"/>
          </ac:spMkLst>
        </pc:spChg>
        <pc:spChg chg="mod">
          <ac:chgData name="Ms A Sonigra" userId="S::aso@draytonmanorhighschool.co.uk::bbe428ff-aa88-4221-8d8f-a3ed7dd11fc5" providerId="AD" clId="Web-{A16CA54E-42A7-6A44-92EF-9F65AAE3CB7E}" dt="2022-02-07T11:11:45.964" v="32" actId="1076"/>
          <ac:spMkLst>
            <pc:docMk/>
            <pc:sldMk cId="2842811571" sldId="276"/>
            <ac:spMk id="13" creationId="{00000000-0000-0000-0000-000000000000}"/>
          </ac:spMkLst>
        </pc:spChg>
      </pc:sldChg>
      <pc:sldChg chg="addSp delSp modSp">
        <pc:chgData name="Ms A Sonigra" userId="S::aso@draytonmanorhighschool.co.uk::bbe428ff-aa88-4221-8d8f-a3ed7dd11fc5" providerId="AD" clId="Web-{A16CA54E-42A7-6A44-92EF-9F65AAE3CB7E}" dt="2022-02-07T11:12:04.231" v="42"/>
        <pc:sldMkLst>
          <pc:docMk/>
          <pc:sldMk cId="854933994" sldId="277"/>
        </pc:sldMkLst>
        <pc:spChg chg="mod">
          <ac:chgData name="Ms A Sonigra" userId="S::aso@draytonmanorhighschool.co.uk::bbe428ff-aa88-4221-8d8f-a3ed7dd11fc5" providerId="AD" clId="Web-{A16CA54E-42A7-6A44-92EF-9F65AAE3CB7E}" dt="2022-02-07T11:10:22.255" v="0"/>
          <ac:spMkLst>
            <pc:docMk/>
            <pc:sldMk cId="854933994" sldId="277"/>
            <ac:spMk id="2" creationId="{00000000-0000-0000-0000-000000000000}"/>
          </ac:spMkLst>
        </pc:spChg>
        <pc:spChg chg="mod">
          <ac:chgData name="Ms A Sonigra" userId="S::aso@draytonmanorhighschool.co.uk::bbe428ff-aa88-4221-8d8f-a3ed7dd11fc5" providerId="AD" clId="Web-{A16CA54E-42A7-6A44-92EF-9F65AAE3CB7E}" dt="2022-02-07T11:10:22.255" v="0"/>
          <ac:spMkLst>
            <pc:docMk/>
            <pc:sldMk cId="854933994" sldId="277"/>
            <ac:spMk id="3" creationId="{00000000-0000-0000-0000-000000000000}"/>
          </ac:spMkLst>
        </pc:spChg>
        <pc:spChg chg="add">
          <ac:chgData name="Ms A Sonigra" userId="S::aso@draytonmanorhighschool.co.uk::bbe428ff-aa88-4221-8d8f-a3ed7dd11fc5" providerId="AD" clId="Web-{A16CA54E-42A7-6A44-92EF-9F65AAE3CB7E}" dt="2022-02-07T11:12:04.215" v="41"/>
          <ac:spMkLst>
            <pc:docMk/>
            <pc:sldMk cId="854933994" sldId="277"/>
            <ac:spMk id="4" creationId="{D4F2B879-AC44-4E83-B1E3-4E21580EDEA2}"/>
          </ac:spMkLst>
        </pc:spChg>
        <pc:spChg chg="add">
          <ac:chgData name="Ms A Sonigra" userId="S::aso@draytonmanorhighschool.co.uk::bbe428ff-aa88-4221-8d8f-a3ed7dd11fc5" providerId="AD" clId="Web-{A16CA54E-42A7-6A44-92EF-9F65AAE3CB7E}" dt="2022-02-07T11:12:04.231" v="42"/>
          <ac:spMkLst>
            <pc:docMk/>
            <pc:sldMk cId="854933994" sldId="277"/>
            <ac:spMk id="5" creationId="{B0DBF900-57D8-4AF3-B3F4-18778EBB14A8}"/>
          </ac:spMkLst>
        </pc:spChg>
        <pc:spChg chg="mod">
          <ac:chgData name="Ms A Sonigra" userId="S::aso@draytonmanorhighschool.co.uk::bbe428ff-aa88-4221-8d8f-a3ed7dd11fc5" providerId="AD" clId="Web-{A16CA54E-42A7-6A44-92EF-9F65AAE3CB7E}" dt="2022-02-07T11:10:22.255" v="0"/>
          <ac:spMkLst>
            <pc:docMk/>
            <pc:sldMk cId="854933994" sldId="277"/>
            <ac:spMk id="8" creationId="{00000000-0000-0000-0000-000000000000}"/>
          </ac:spMkLst>
        </pc:spChg>
        <pc:spChg chg="mod">
          <ac:chgData name="Ms A Sonigra" userId="S::aso@draytonmanorhighschool.co.uk::bbe428ff-aa88-4221-8d8f-a3ed7dd11fc5" providerId="AD" clId="Web-{A16CA54E-42A7-6A44-92EF-9F65AAE3CB7E}" dt="2022-02-07T11:10:22.255" v="0"/>
          <ac:spMkLst>
            <pc:docMk/>
            <pc:sldMk cId="854933994" sldId="277"/>
            <ac:spMk id="9" creationId="{00000000-0000-0000-0000-000000000000}"/>
          </ac:spMkLst>
        </pc:spChg>
        <pc:spChg chg="del mod">
          <ac:chgData name="Ms A Sonigra" userId="S::aso@draytonmanorhighschool.co.uk::bbe428ff-aa88-4221-8d8f-a3ed7dd11fc5" providerId="AD" clId="Web-{A16CA54E-42A7-6A44-92EF-9F65AAE3CB7E}" dt="2022-02-07T11:12:03.903" v="40"/>
          <ac:spMkLst>
            <pc:docMk/>
            <pc:sldMk cId="854933994" sldId="277"/>
            <ac:spMk id="10" creationId="{00000000-0000-0000-0000-000000000000}"/>
          </ac:spMkLst>
        </pc:spChg>
        <pc:spChg chg="del mod">
          <ac:chgData name="Ms A Sonigra" userId="S::aso@draytonmanorhighschool.co.uk::bbe428ff-aa88-4221-8d8f-a3ed7dd11fc5" providerId="AD" clId="Web-{A16CA54E-42A7-6A44-92EF-9F65AAE3CB7E}" dt="2022-02-07T11:12:03.903" v="39"/>
          <ac:spMkLst>
            <pc:docMk/>
            <pc:sldMk cId="854933994" sldId="277"/>
            <ac:spMk id="11" creationId="{00000000-0000-0000-0000-000000000000}"/>
          </ac:spMkLst>
        </pc:spChg>
        <pc:spChg chg="mod">
          <ac:chgData name="Ms A Sonigra" userId="S::aso@draytonmanorhighschool.co.uk::bbe428ff-aa88-4221-8d8f-a3ed7dd11fc5" providerId="AD" clId="Web-{A16CA54E-42A7-6A44-92EF-9F65AAE3CB7E}" dt="2022-02-07T11:10:22.255" v="0"/>
          <ac:spMkLst>
            <pc:docMk/>
            <pc:sldMk cId="854933994" sldId="277"/>
            <ac:spMk id="13" creationId="{00000000-0000-0000-0000-000000000000}"/>
          </ac:spMkLst>
        </pc:spChg>
        <pc:picChg chg="mod">
          <ac:chgData name="Ms A Sonigra" userId="S::aso@draytonmanorhighschool.co.uk::bbe428ff-aa88-4221-8d8f-a3ed7dd11fc5" providerId="AD" clId="Web-{A16CA54E-42A7-6A44-92EF-9F65AAE3CB7E}" dt="2022-02-07T11:10:22.255" v="0"/>
          <ac:picMkLst>
            <pc:docMk/>
            <pc:sldMk cId="854933994" sldId="277"/>
            <ac:picMk id="12" creationId="{00000000-0000-0000-0000-000000000000}"/>
          </ac:picMkLst>
        </pc:picChg>
        <pc:picChg chg="mod">
          <ac:chgData name="Ms A Sonigra" userId="S::aso@draytonmanorhighschool.co.uk::bbe428ff-aa88-4221-8d8f-a3ed7dd11fc5" providerId="AD" clId="Web-{A16CA54E-42A7-6A44-92EF-9F65AAE3CB7E}" dt="2022-02-07T11:10:22.255" v="0"/>
          <ac:picMkLst>
            <pc:docMk/>
            <pc:sldMk cId="854933994" sldId="277"/>
            <ac:picMk id="1026" creationId="{00000000-0000-0000-0000-000000000000}"/>
          </ac:picMkLst>
        </pc:picChg>
      </pc:sldChg>
      <pc:sldMasterChg chg="modSp modSldLayout">
        <pc:chgData name="Ms A Sonigra" userId="S::aso@draytonmanorhighschool.co.uk::bbe428ff-aa88-4221-8d8f-a3ed7dd11fc5" providerId="AD" clId="Web-{A16CA54E-42A7-6A44-92EF-9F65AAE3CB7E}" dt="2022-02-07T11:10:22.255" v="0"/>
        <pc:sldMasterMkLst>
          <pc:docMk/>
          <pc:sldMasterMk cId="1881214823" sldId="2147483648"/>
        </pc:sldMasterMkLst>
        <pc:spChg chg="mod">
          <ac:chgData name="Ms A Sonigra" userId="S::aso@draytonmanorhighschool.co.uk::bbe428ff-aa88-4221-8d8f-a3ed7dd11fc5" providerId="AD" clId="Web-{A16CA54E-42A7-6A44-92EF-9F65AAE3CB7E}" dt="2022-02-07T11:10:22.255" v="0"/>
          <ac:spMkLst>
            <pc:docMk/>
            <pc:sldMasterMk cId="1881214823" sldId="2147483648"/>
            <ac:spMk id="2" creationId="{00000000-0000-0000-0000-000000000000}"/>
          </ac:spMkLst>
        </pc:spChg>
        <pc:spChg chg="mod">
          <ac:chgData name="Ms A Sonigra" userId="S::aso@draytonmanorhighschool.co.uk::bbe428ff-aa88-4221-8d8f-a3ed7dd11fc5" providerId="AD" clId="Web-{A16CA54E-42A7-6A44-92EF-9F65AAE3CB7E}" dt="2022-02-07T11:10:22.255" v="0"/>
          <ac:spMkLst>
            <pc:docMk/>
            <pc:sldMasterMk cId="1881214823" sldId="2147483648"/>
            <ac:spMk id="3" creationId="{00000000-0000-0000-0000-000000000000}"/>
          </ac:spMkLst>
        </pc:spChg>
        <pc:spChg chg="mod">
          <ac:chgData name="Ms A Sonigra" userId="S::aso@draytonmanorhighschool.co.uk::bbe428ff-aa88-4221-8d8f-a3ed7dd11fc5" providerId="AD" clId="Web-{A16CA54E-42A7-6A44-92EF-9F65AAE3CB7E}" dt="2022-02-07T11:10:22.255" v="0"/>
          <ac:spMkLst>
            <pc:docMk/>
            <pc:sldMasterMk cId="1881214823" sldId="2147483648"/>
            <ac:spMk id="4" creationId="{00000000-0000-0000-0000-000000000000}"/>
          </ac:spMkLst>
        </pc:spChg>
        <pc:spChg chg="mod">
          <ac:chgData name="Ms A Sonigra" userId="S::aso@draytonmanorhighschool.co.uk::bbe428ff-aa88-4221-8d8f-a3ed7dd11fc5" providerId="AD" clId="Web-{A16CA54E-42A7-6A44-92EF-9F65AAE3CB7E}" dt="2022-02-07T11:10:22.255" v="0"/>
          <ac:spMkLst>
            <pc:docMk/>
            <pc:sldMasterMk cId="1881214823" sldId="2147483648"/>
            <ac:spMk id="5" creationId="{00000000-0000-0000-0000-000000000000}"/>
          </ac:spMkLst>
        </pc:spChg>
        <pc:spChg chg="mod">
          <ac:chgData name="Ms A Sonigra" userId="S::aso@draytonmanorhighschool.co.uk::bbe428ff-aa88-4221-8d8f-a3ed7dd11fc5" providerId="AD" clId="Web-{A16CA54E-42A7-6A44-92EF-9F65AAE3CB7E}" dt="2022-02-07T11:10:22.255" v="0"/>
          <ac:spMkLst>
            <pc:docMk/>
            <pc:sldMasterMk cId="1881214823" sldId="2147483648"/>
            <ac:spMk id="6" creationId="{00000000-0000-0000-0000-000000000000}"/>
          </ac:spMkLst>
        </pc:spChg>
        <pc:sldLayoutChg chg="modSp">
          <pc:chgData name="Ms A Sonigra" userId="S::aso@draytonmanorhighschool.co.uk::bbe428ff-aa88-4221-8d8f-a3ed7dd11fc5" providerId="AD" clId="Web-{A16CA54E-42A7-6A44-92EF-9F65AAE3CB7E}" dt="2022-02-07T11:10:22.255" v="0"/>
          <pc:sldLayoutMkLst>
            <pc:docMk/>
            <pc:sldMasterMk cId="1881214823" sldId="2147483648"/>
            <pc:sldLayoutMk cId="2800561566" sldId="2147483649"/>
          </pc:sldLayoutMkLst>
          <pc:spChg chg="mod">
            <ac:chgData name="Ms A Sonigra" userId="S::aso@draytonmanorhighschool.co.uk::bbe428ff-aa88-4221-8d8f-a3ed7dd11fc5" providerId="AD" clId="Web-{A16CA54E-42A7-6A44-92EF-9F65AAE3CB7E}" dt="2022-02-07T11:10:22.255" v="0"/>
            <ac:spMkLst>
              <pc:docMk/>
              <pc:sldMasterMk cId="1881214823" sldId="2147483648"/>
              <pc:sldLayoutMk cId="2800561566" sldId="2147483649"/>
              <ac:spMk id="2" creationId="{00000000-0000-0000-0000-000000000000}"/>
            </ac:spMkLst>
          </pc:spChg>
          <pc:spChg chg="mod">
            <ac:chgData name="Ms A Sonigra" userId="S::aso@draytonmanorhighschool.co.uk::bbe428ff-aa88-4221-8d8f-a3ed7dd11fc5" providerId="AD" clId="Web-{A16CA54E-42A7-6A44-92EF-9F65AAE3CB7E}" dt="2022-02-07T11:10:22.255" v="0"/>
            <ac:spMkLst>
              <pc:docMk/>
              <pc:sldMasterMk cId="1881214823" sldId="2147483648"/>
              <pc:sldLayoutMk cId="2800561566" sldId="2147483649"/>
              <ac:spMk id="3" creationId="{00000000-0000-0000-0000-000000000000}"/>
            </ac:spMkLst>
          </pc:spChg>
        </pc:sldLayoutChg>
        <pc:sldLayoutChg chg="modSp">
          <pc:chgData name="Ms A Sonigra" userId="S::aso@draytonmanorhighschool.co.uk::bbe428ff-aa88-4221-8d8f-a3ed7dd11fc5" providerId="AD" clId="Web-{A16CA54E-42A7-6A44-92EF-9F65AAE3CB7E}" dt="2022-02-07T11:10:22.255" v="0"/>
          <pc:sldLayoutMkLst>
            <pc:docMk/>
            <pc:sldMasterMk cId="1881214823" sldId="2147483648"/>
            <pc:sldLayoutMk cId="3592744425" sldId="2147483651"/>
          </pc:sldLayoutMkLst>
          <pc:spChg chg="mod">
            <ac:chgData name="Ms A Sonigra" userId="S::aso@draytonmanorhighschool.co.uk::bbe428ff-aa88-4221-8d8f-a3ed7dd11fc5" providerId="AD" clId="Web-{A16CA54E-42A7-6A44-92EF-9F65AAE3CB7E}" dt="2022-02-07T11:10:22.255" v="0"/>
            <ac:spMkLst>
              <pc:docMk/>
              <pc:sldMasterMk cId="1881214823" sldId="2147483648"/>
              <pc:sldLayoutMk cId="3592744425" sldId="2147483651"/>
              <ac:spMk id="2" creationId="{00000000-0000-0000-0000-000000000000}"/>
            </ac:spMkLst>
          </pc:spChg>
          <pc:spChg chg="mod">
            <ac:chgData name="Ms A Sonigra" userId="S::aso@draytonmanorhighschool.co.uk::bbe428ff-aa88-4221-8d8f-a3ed7dd11fc5" providerId="AD" clId="Web-{A16CA54E-42A7-6A44-92EF-9F65AAE3CB7E}" dt="2022-02-07T11:10:22.255" v="0"/>
            <ac:spMkLst>
              <pc:docMk/>
              <pc:sldMasterMk cId="1881214823" sldId="2147483648"/>
              <pc:sldLayoutMk cId="3592744425" sldId="2147483651"/>
              <ac:spMk id="3" creationId="{00000000-0000-0000-0000-000000000000}"/>
            </ac:spMkLst>
          </pc:spChg>
        </pc:sldLayoutChg>
        <pc:sldLayoutChg chg="modSp">
          <pc:chgData name="Ms A Sonigra" userId="S::aso@draytonmanorhighschool.co.uk::bbe428ff-aa88-4221-8d8f-a3ed7dd11fc5" providerId="AD" clId="Web-{A16CA54E-42A7-6A44-92EF-9F65AAE3CB7E}" dt="2022-02-07T11:10:22.255" v="0"/>
          <pc:sldLayoutMkLst>
            <pc:docMk/>
            <pc:sldMasterMk cId="1881214823" sldId="2147483648"/>
            <pc:sldLayoutMk cId="4110241256" sldId="2147483652"/>
          </pc:sldLayoutMkLst>
          <pc:spChg chg="mod">
            <ac:chgData name="Ms A Sonigra" userId="S::aso@draytonmanorhighschool.co.uk::bbe428ff-aa88-4221-8d8f-a3ed7dd11fc5" providerId="AD" clId="Web-{A16CA54E-42A7-6A44-92EF-9F65AAE3CB7E}" dt="2022-02-07T11:10:22.255" v="0"/>
            <ac:spMkLst>
              <pc:docMk/>
              <pc:sldMasterMk cId="1881214823" sldId="2147483648"/>
              <pc:sldLayoutMk cId="4110241256" sldId="2147483652"/>
              <ac:spMk id="3" creationId="{00000000-0000-0000-0000-000000000000}"/>
            </ac:spMkLst>
          </pc:spChg>
          <pc:spChg chg="mod">
            <ac:chgData name="Ms A Sonigra" userId="S::aso@draytonmanorhighschool.co.uk::bbe428ff-aa88-4221-8d8f-a3ed7dd11fc5" providerId="AD" clId="Web-{A16CA54E-42A7-6A44-92EF-9F65AAE3CB7E}" dt="2022-02-07T11:10:22.255" v="0"/>
            <ac:spMkLst>
              <pc:docMk/>
              <pc:sldMasterMk cId="1881214823" sldId="2147483648"/>
              <pc:sldLayoutMk cId="4110241256" sldId="2147483652"/>
              <ac:spMk id="4" creationId="{00000000-0000-0000-0000-000000000000}"/>
            </ac:spMkLst>
          </pc:spChg>
        </pc:sldLayoutChg>
        <pc:sldLayoutChg chg="modSp">
          <pc:chgData name="Ms A Sonigra" userId="S::aso@draytonmanorhighschool.co.uk::bbe428ff-aa88-4221-8d8f-a3ed7dd11fc5" providerId="AD" clId="Web-{A16CA54E-42A7-6A44-92EF-9F65AAE3CB7E}" dt="2022-02-07T11:10:22.255" v="0"/>
          <pc:sldLayoutMkLst>
            <pc:docMk/>
            <pc:sldMasterMk cId="1881214823" sldId="2147483648"/>
            <pc:sldLayoutMk cId="2886532282" sldId="2147483653"/>
          </pc:sldLayoutMkLst>
          <pc:spChg chg="mod">
            <ac:chgData name="Ms A Sonigra" userId="S::aso@draytonmanorhighschool.co.uk::bbe428ff-aa88-4221-8d8f-a3ed7dd11fc5" providerId="AD" clId="Web-{A16CA54E-42A7-6A44-92EF-9F65AAE3CB7E}" dt="2022-02-07T11:10:22.255" v="0"/>
            <ac:spMkLst>
              <pc:docMk/>
              <pc:sldMasterMk cId="1881214823" sldId="2147483648"/>
              <pc:sldLayoutMk cId="2886532282" sldId="2147483653"/>
              <ac:spMk id="3" creationId="{00000000-0000-0000-0000-000000000000}"/>
            </ac:spMkLst>
          </pc:spChg>
          <pc:spChg chg="mod">
            <ac:chgData name="Ms A Sonigra" userId="S::aso@draytonmanorhighschool.co.uk::bbe428ff-aa88-4221-8d8f-a3ed7dd11fc5" providerId="AD" clId="Web-{A16CA54E-42A7-6A44-92EF-9F65AAE3CB7E}" dt="2022-02-07T11:10:22.255" v="0"/>
            <ac:spMkLst>
              <pc:docMk/>
              <pc:sldMasterMk cId="1881214823" sldId="2147483648"/>
              <pc:sldLayoutMk cId="2886532282" sldId="2147483653"/>
              <ac:spMk id="4" creationId="{00000000-0000-0000-0000-000000000000}"/>
            </ac:spMkLst>
          </pc:spChg>
          <pc:spChg chg="mod">
            <ac:chgData name="Ms A Sonigra" userId="S::aso@draytonmanorhighschool.co.uk::bbe428ff-aa88-4221-8d8f-a3ed7dd11fc5" providerId="AD" clId="Web-{A16CA54E-42A7-6A44-92EF-9F65AAE3CB7E}" dt="2022-02-07T11:10:22.255" v="0"/>
            <ac:spMkLst>
              <pc:docMk/>
              <pc:sldMasterMk cId="1881214823" sldId="2147483648"/>
              <pc:sldLayoutMk cId="2886532282" sldId="2147483653"/>
              <ac:spMk id="5" creationId="{00000000-0000-0000-0000-000000000000}"/>
            </ac:spMkLst>
          </pc:spChg>
          <pc:spChg chg="mod">
            <ac:chgData name="Ms A Sonigra" userId="S::aso@draytonmanorhighschool.co.uk::bbe428ff-aa88-4221-8d8f-a3ed7dd11fc5" providerId="AD" clId="Web-{A16CA54E-42A7-6A44-92EF-9F65AAE3CB7E}" dt="2022-02-07T11:10:22.255" v="0"/>
            <ac:spMkLst>
              <pc:docMk/>
              <pc:sldMasterMk cId="1881214823" sldId="2147483648"/>
              <pc:sldLayoutMk cId="2886532282" sldId="2147483653"/>
              <ac:spMk id="6" creationId="{00000000-0000-0000-0000-000000000000}"/>
            </ac:spMkLst>
          </pc:spChg>
        </pc:sldLayoutChg>
        <pc:sldLayoutChg chg="modSp">
          <pc:chgData name="Ms A Sonigra" userId="S::aso@draytonmanorhighschool.co.uk::bbe428ff-aa88-4221-8d8f-a3ed7dd11fc5" providerId="AD" clId="Web-{A16CA54E-42A7-6A44-92EF-9F65AAE3CB7E}" dt="2022-02-07T11:10:22.255" v="0"/>
          <pc:sldLayoutMkLst>
            <pc:docMk/>
            <pc:sldMasterMk cId="1881214823" sldId="2147483648"/>
            <pc:sldLayoutMk cId="1132607479" sldId="2147483656"/>
          </pc:sldLayoutMkLst>
          <pc:spChg chg="mod">
            <ac:chgData name="Ms A Sonigra" userId="S::aso@draytonmanorhighschool.co.uk::bbe428ff-aa88-4221-8d8f-a3ed7dd11fc5" providerId="AD" clId="Web-{A16CA54E-42A7-6A44-92EF-9F65AAE3CB7E}" dt="2022-02-07T11:10:22.255" v="0"/>
            <ac:spMkLst>
              <pc:docMk/>
              <pc:sldMasterMk cId="1881214823" sldId="2147483648"/>
              <pc:sldLayoutMk cId="1132607479" sldId="2147483656"/>
              <ac:spMk id="2" creationId="{00000000-0000-0000-0000-000000000000}"/>
            </ac:spMkLst>
          </pc:spChg>
          <pc:spChg chg="mod">
            <ac:chgData name="Ms A Sonigra" userId="S::aso@draytonmanorhighschool.co.uk::bbe428ff-aa88-4221-8d8f-a3ed7dd11fc5" providerId="AD" clId="Web-{A16CA54E-42A7-6A44-92EF-9F65AAE3CB7E}" dt="2022-02-07T11:10:22.255" v="0"/>
            <ac:spMkLst>
              <pc:docMk/>
              <pc:sldMasterMk cId="1881214823" sldId="2147483648"/>
              <pc:sldLayoutMk cId="1132607479" sldId="2147483656"/>
              <ac:spMk id="3" creationId="{00000000-0000-0000-0000-000000000000}"/>
            </ac:spMkLst>
          </pc:spChg>
          <pc:spChg chg="mod">
            <ac:chgData name="Ms A Sonigra" userId="S::aso@draytonmanorhighschool.co.uk::bbe428ff-aa88-4221-8d8f-a3ed7dd11fc5" providerId="AD" clId="Web-{A16CA54E-42A7-6A44-92EF-9F65AAE3CB7E}" dt="2022-02-07T11:10:22.255" v="0"/>
            <ac:spMkLst>
              <pc:docMk/>
              <pc:sldMasterMk cId="1881214823" sldId="2147483648"/>
              <pc:sldLayoutMk cId="1132607479" sldId="2147483656"/>
              <ac:spMk id="4" creationId="{00000000-0000-0000-0000-000000000000}"/>
            </ac:spMkLst>
          </pc:spChg>
        </pc:sldLayoutChg>
        <pc:sldLayoutChg chg="modSp">
          <pc:chgData name="Ms A Sonigra" userId="S::aso@draytonmanorhighschool.co.uk::bbe428ff-aa88-4221-8d8f-a3ed7dd11fc5" providerId="AD" clId="Web-{A16CA54E-42A7-6A44-92EF-9F65AAE3CB7E}" dt="2022-02-07T11:10:22.255" v="0"/>
          <pc:sldLayoutMkLst>
            <pc:docMk/>
            <pc:sldMasterMk cId="1881214823" sldId="2147483648"/>
            <pc:sldLayoutMk cId="1635546625" sldId="2147483657"/>
          </pc:sldLayoutMkLst>
          <pc:spChg chg="mod">
            <ac:chgData name="Ms A Sonigra" userId="S::aso@draytonmanorhighschool.co.uk::bbe428ff-aa88-4221-8d8f-a3ed7dd11fc5" providerId="AD" clId="Web-{A16CA54E-42A7-6A44-92EF-9F65AAE3CB7E}" dt="2022-02-07T11:10:22.255" v="0"/>
            <ac:spMkLst>
              <pc:docMk/>
              <pc:sldMasterMk cId="1881214823" sldId="2147483648"/>
              <pc:sldLayoutMk cId="1635546625" sldId="2147483657"/>
              <ac:spMk id="2" creationId="{00000000-0000-0000-0000-000000000000}"/>
            </ac:spMkLst>
          </pc:spChg>
          <pc:spChg chg="mod">
            <ac:chgData name="Ms A Sonigra" userId="S::aso@draytonmanorhighschool.co.uk::bbe428ff-aa88-4221-8d8f-a3ed7dd11fc5" providerId="AD" clId="Web-{A16CA54E-42A7-6A44-92EF-9F65AAE3CB7E}" dt="2022-02-07T11:10:22.255" v="0"/>
            <ac:spMkLst>
              <pc:docMk/>
              <pc:sldMasterMk cId="1881214823" sldId="2147483648"/>
              <pc:sldLayoutMk cId="1635546625" sldId="2147483657"/>
              <ac:spMk id="3" creationId="{00000000-0000-0000-0000-000000000000}"/>
            </ac:spMkLst>
          </pc:spChg>
          <pc:spChg chg="mod">
            <ac:chgData name="Ms A Sonigra" userId="S::aso@draytonmanorhighschool.co.uk::bbe428ff-aa88-4221-8d8f-a3ed7dd11fc5" providerId="AD" clId="Web-{A16CA54E-42A7-6A44-92EF-9F65AAE3CB7E}" dt="2022-02-07T11:10:22.255" v="0"/>
            <ac:spMkLst>
              <pc:docMk/>
              <pc:sldMasterMk cId="1881214823" sldId="2147483648"/>
              <pc:sldLayoutMk cId="1635546625" sldId="2147483657"/>
              <ac:spMk id="4" creationId="{00000000-0000-0000-0000-000000000000}"/>
            </ac:spMkLst>
          </pc:spChg>
        </pc:sldLayoutChg>
        <pc:sldLayoutChg chg="modSp">
          <pc:chgData name="Ms A Sonigra" userId="S::aso@draytonmanorhighschool.co.uk::bbe428ff-aa88-4221-8d8f-a3ed7dd11fc5" providerId="AD" clId="Web-{A16CA54E-42A7-6A44-92EF-9F65AAE3CB7E}" dt="2022-02-07T11:10:22.255" v="0"/>
          <pc:sldLayoutMkLst>
            <pc:docMk/>
            <pc:sldMasterMk cId="1881214823" sldId="2147483648"/>
            <pc:sldLayoutMk cId="4176732067" sldId="2147483659"/>
          </pc:sldLayoutMkLst>
          <pc:spChg chg="mod">
            <ac:chgData name="Ms A Sonigra" userId="S::aso@draytonmanorhighschool.co.uk::bbe428ff-aa88-4221-8d8f-a3ed7dd11fc5" providerId="AD" clId="Web-{A16CA54E-42A7-6A44-92EF-9F65AAE3CB7E}" dt="2022-02-07T11:10:22.255" v="0"/>
            <ac:spMkLst>
              <pc:docMk/>
              <pc:sldMasterMk cId="1881214823" sldId="2147483648"/>
              <pc:sldLayoutMk cId="4176732067" sldId="2147483659"/>
              <ac:spMk id="2" creationId="{00000000-0000-0000-0000-000000000000}"/>
            </ac:spMkLst>
          </pc:spChg>
          <pc:spChg chg="mod">
            <ac:chgData name="Ms A Sonigra" userId="S::aso@draytonmanorhighschool.co.uk::bbe428ff-aa88-4221-8d8f-a3ed7dd11fc5" providerId="AD" clId="Web-{A16CA54E-42A7-6A44-92EF-9F65AAE3CB7E}" dt="2022-02-07T11:10:22.255" v="0"/>
            <ac:spMkLst>
              <pc:docMk/>
              <pc:sldMasterMk cId="1881214823" sldId="2147483648"/>
              <pc:sldLayoutMk cId="4176732067" sldId="2147483659"/>
              <ac:spMk id="3"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64F89E7-0A8D-4F2D-829B-035560B11487}" type="datetimeFigureOut">
              <a:rPr lang="en-GB" smtClean="0"/>
              <a:t>04/07/2022</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03033A8-13C9-4710-9198-30593A4CE8E2}" type="slidenum">
              <a:rPr lang="en-GB" smtClean="0"/>
              <a:t>‹#›</a:t>
            </a:fld>
            <a:endParaRPr lang="en-GB"/>
          </a:p>
        </p:txBody>
      </p:sp>
    </p:spTree>
    <p:extLst>
      <p:ext uri="{BB962C8B-B14F-4D97-AF65-F5344CB8AC3E}">
        <p14:creationId xmlns:p14="http://schemas.microsoft.com/office/powerpoint/2010/main" val="2537611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6555C0A-CA37-485A-BBCC-6A25D9413171}" type="datetimeFigureOut">
              <a:rPr lang="en-GB" smtClean="0"/>
              <a:t>04/07/2022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8B104DD-0101-40DA-9D67-E4F452E8EB3B}" type="slidenum">
              <a:rPr lang="en-GB" smtClean="0"/>
              <a:t>‹#›</a:t>
            </a:fld>
            <a:endParaRPr lang="en-GB"/>
          </a:p>
        </p:txBody>
      </p:sp>
    </p:spTree>
    <p:extLst>
      <p:ext uri="{BB962C8B-B14F-4D97-AF65-F5344CB8AC3E}">
        <p14:creationId xmlns:p14="http://schemas.microsoft.com/office/powerpoint/2010/main" val="1401643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1. </a:t>
            </a:r>
            <a:r>
              <a:rPr lang="en-GB" b="1" u="sng" dirty="0" smtClean="0">
                <a:solidFill>
                  <a:srgbClr val="2D2D2D"/>
                </a:solidFill>
                <a:latin typeface="vagrounded-boldregular"/>
              </a:rPr>
              <a:t>Physical Geography</a:t>
            </a:r>
            <a:r>
              <a:rPr lang="en-GB" b="1" dirty="0" smtClean="0">
                <a:solidFill>
                  <a:srgbClr val="2D2D2D"/>
                </a:solidFill>
                <a:latin typeface="vagrounded-boldregular"/>
              </a:rPr>
              <a:t>:</a:t>
            </a:r>
            <a:r>
              <a:rPr lang="en-GB" dirty="0" smtClean="0">
                <a:solidFill>
                  <a:srgbClr val="2D2D2D"/>
                </a:solidFill>
                <a:latin typeface="vagrounded-lightlight"/>
              </a:rPr>
              <a:t> is a branch of earth science, which looks at the natural elements of the world, including the atmosphere, land and oceans. Physical geographers study things like climate, soil, how the earth was formed and how it is changing over time.</a:t>
            </a:r>
            <a:endParaRPr lang="en-GB" dirty="0" smtClean="0"/>
          </a:p>
          <a:p>
            <a:endParaRPr lang="en-GB" dirty="0" smtClean="0"/>
          </a:p>
          <a:p>
            <a:r>
              <a:rPr lang="en-GB" dirty="0" smtClean="0"/>
              <a:t>2. </a:t>
            </a:r>
            <a:r>
              <a:rPr lang="en-GB" b="1" u="sng" dirty="0" smtClean="0">
                <a:solidFill>
                  <a:srgbClr val="2D2D2D"/>
                </a:solidFill>
                <a:latin typeface="vagrounded-boldregular"/>
              </a:rPr>
              <a:t>Human Geography</a:t>
            </a:r>
            <a:r>
              <a:rPr lang="en-GB" b="1" dirty="0" smtClean="0">
                <a:solidFill>
                  <a:srgbClr val="2D2D2D"/>
                </a:solidFill>
                <a:latin typeface="vagrounded-boldregular"/>
              </a:rPr>
              <a:t>:</a:t>
            </a:r>
            <a:r>
              <a:rPr lang="en-GB" dirty="0" smtClean="0">
                <a:solidFill>
                  <a:srgbClr val="2D2D2D"/>
                </a:solidFill>
                <a:latin typeface="vagrounded-lightlight"/>
              </a:rPr>
              <a:t> is a social science that studies how humans interact with the planet and covers things like population growth, migration, how urban and rural settlements develop, how we work with animals and even how our economies are effected by the environment we live in</a:t>
            </a:r>
          </a:p>
          <a:p>
            <a:endParaRPr lang="en-GB" dirty="0" smtClean="0">
              <a:solidFill>
                <a:srgbClr val="2D2D2D"/>
              </a:solidFill>
              <a:latin typeface="vagrounded-lightlight"/>
            </a:endParaRPr>
          </a:p>
          <a:p>
            <a:pPr fontAlgn="base"/>
            <a:r>
              <a:rPr lang="en-GB" dirty="0" smtClean="0">
                <a:solidFill>
                  <a:srgbClr val="2D2D2D"/>
                </a:solidFill>
                <a:latin typeface="vagrounded-lightlight"/>
              </a:rPr>
              <a:t>3. </a:t>
            </a:r>
            <a:r>
              <a:rPr lang="en-GB" sz="1200" b="1" i="0" kern="1200" dirty="0" smtClean="0">
                <a:solidFill>
                  <a:schemeClr val="tx1"/>
                </a:solidFill>
                <a:effectLst/>
                <a:latin typeface="+mn-lt"/>
                <a:ea typeface="+mn-ea"/>
                <a:cs typeface="+mn-cs"/>
              </a:rPr>
              <a:t>What Skills will I get from Studying Geography?</a:t>
            </a:r>
          </a:p>
          <a:p>
            <a:pPr fontAlgn="base"/>
            <a:r>
              <a:rPr lang="en-GB" sz="1200" b="0" i="0" kern="1200" dirty="0" smtClean="0">
                <a:solidFill>
                  <a:schemeClr val="tx1"/>
                </a:solidFill>
                <a:effectLst/>
                <a:latin typeface="+mn-lt"/>
                <a:ea typeface="+mn-ea"/>
                <a:cs typeface="+mn-cs"/>
              </a:rPr>
              <a:t>Geography will help you develop your communication and teamwork skills, as you’ll often work on group projects. You’ll also develop your research and analysis skills including in IT, lab and fieldwork, which means you will be able to collect and look for patterns in data.</a:t>
            </a:r>
          </a:p>
          <a:p>
            <a:pPr fontAlgn="base"/>
            <a:r>
              <a:rPr lang="en-GB" sz="1200" b="0" i="0" kern="1200" dirty="0" smtClean="0">
                <a:solidFill>
                  <a:schemeClr val="tx1"/>
                </a:solidFill>
                <a:effectLst/>
                <a:latin typeface="+mn-lt"/>
                <a:ea typeface="+mn-ea"/>
                <a:cs typeface="+mn-cs"/>
              </a:rPr>
              <a:t>Employers love the mix of technical and social skills people get from studying geography, which they see as very </a:t>
            </a:r>
            <a:r>
              <a:rPr lang="en-GB" sz="1200" b="1" i="0" kern="1200" dirty="0" smtClean="0">
                <a:solidFill>
                  <a:schemeClr val="tx1"/>
                </a:solidFill>
                <a:effectLst/>
                <a:latin typeface="+mn-lt"/>
                <a:ea typeface="+mn-ea"/>
                <a:cs typeface="+mn-cs"/>
              </a:rPr>
              <a:t>transferable, </a:t>
            </a:r>
            <a:r>
              <a:rPr lang="en-GB" sz="1200" b="0" i="0" kern="1200" dirty="0" smtClean="0">
                <a:solidFill>
                  <a:schemeClr val="tx1"/>
                </a:solidFill>
                <a:effectLst/>
                <a:latin typeface="+mn-lt"/>
                <a:ea typeface="+mn-ea"/>
                <a:cs typeface="+mn-cs"/>
              </a:rPr>
              <a:t>i.e. useful for a whole range of jobs.</a:t>
            </a:r>
          </a:p>
          <a:p>
            <a:endParaRPr lang="en-GB" dirty="0"/>
          </a:p>
        </p:txBody>
      </p:sp>
      <p:sp>
        <p:nvSpPr>
          <p:cNvPr id="4" name="Slide Number Placeholder 3"/>
          <p:cNvSpPr>
            <a:spLocks noGrp="1"/>
          </p:cNvSpPr>
          <p:nvPr>
            <p:ph type="sldNum" sz="quarter" idx="10"/>
          </p:nvPr>
        </p:nvSpPr>
        <p:spPr/>
        <p:txBody>
          <a:bodyPr/>
          <a:lstStyle/>
          <a:p>
            <a:fld id="{38B104DD-0101-40DA-9D67-E4F452E8EB3B}" type="slidenum">
              <a:rPr lang="en-GB" smtClean="0"/>
              <a:t>1</a:t>
            </a:fld>
            <a:endParaRPr lang="en-GB"/>
          </a:p>
        </p:txBody>
      </p:sp>
    </p:spTree>
    <p:extLst>
      <p:ext uri="{BB962C8B-B14F-4D97-AF65-F5344CB8AC3E}">
        <p14:creationId xmlns:p14="http://schemas.microsoft.com/office/powerpoint/2010/main" val="2587005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1. </a:t>
            </a:r>
            <a:r>
              <a:rPr lang="en-GB" b="1" u="sng" dirty="0" smtClean="0">
                <a:solidFill>
                  <a:srgbClr val="2D2D2D"/>
                </a:solidFill>
                <a:latin typeface="vagrounded-boldregular"/>
              </a:rPr>
              <a:t>Physical Geography</a:t>
            </a:r>
            <a:r>
              <a:rPr lang="en-GB" b="1" dirty="0" smtClean="0">
                <a:solidFill>
                  <a:srgbClr val="2D2D2D"/>
                </a:solidFill>
                <a:latin typeface="vagrounded-boldregular"/>
              </a:rPr>
              <a:t>:</a:t>
            </a:r>
            <a:r>
              <a:rPr lang="en-GB" dirty="0" smtClean="0">
                <a:solidFill>
                  <a:srgbClr val="2D2D2D"/>
                </a:solidFill>
                <a:latin typeface="vagrounded-lightlight"/>
              </a:rPr>
              <a:t> is a branch of earth science, which looks at the natural elements of the world, including the atmosphere, land and oceans. Physical geographers study things like climate, soil, how the earth was formed and how it is changing over time.</a:t>
            </a:r>
            <a:endParaRPr lang="en-GB" dirty="0" smtClean="0"/>
          </a:p>
          <a:p>
            <a:endParaRPr lang="en-GB" dirty="0" smtClean="0"/>
          </a:p>
          <a:p>
            <a:r>
              <a:rPr lang="en-GB" dirty="0" smtClean="0"/>
              <a:t>2. </a:t>
            </a:r>
            <a:r>
              <a:rPr lang="en-GB" b="1" u="sng" dirty="0" smtClean="0">
                <a:solidFill>
                  <a:srgbClr val="2D2D2D"/>
                </a:solidFill>
                <a:latin typeface="vagrounded-boldregular"/>
              </a:rPr>
              <a:t>Human Geography</a:t>
            </a:r>
            <a:r>
              <a:rPr lang="en-GB" b="1" dirty="0" smtClean="0">
                <a:solidFill>
                  <a:srgbClr val="2D2D2D"/>
                </a:solidFill>
                <a:latin typeface="vagrounded-boldregular"/>
              </a:rPr>
              <a:t>:</a:t>
            </a:r>
            <a:r>
              <a:rPr lang="en-GB" dirty="0" smtClean="0">
                <a:solidFill>
                  <a:srgbClr val="2D2D2D"/>
                </a:solidFill>
                <a:latin typeface="vagrounded-lightlight"/>
              </a:rPr>
              <a:t> is a social science that studies how humans interact with the planet and covers things like population growth, migration, how urban and rural settlements develop, how we work with animals and even how our economies are effected by the environment we live in</a:t>
            </a:r>
            <a:endParaRPr lang="en-GB" dirty="0"/>
          </a:p>
        </p:txBody>
      </p:sp>
      <p:sp>
        <p:nvSpPr>
          <p:cNvPr id="4" name="Slide Number Placeholder 3"/>
          <p:cNvSpPr>
            <a:spLocks noGrp="1"/>
          </p:cNvSpPr>
          <p:nvPr>
            <p:ph type="sldNum" sz="quarter" idx="10"/>
          </p:nvPr>
        </p:nvSpPr>
        <p:spPr/>
        <p:txBody>
          <a:bodyPr/>
          <a:lstStyle/>
          <a:p>
            <a:fld id="{38B104DD-0101-40DA-9D67-E4F452E8EB3B}" type="slidenum">
              <a:rPr lang="en-GB" smtClean="0"/>
              <a:t>2</a:t>
            </a:fld>
            <a:endParaRPr lang="en-GB"/>
          </a:p>
        </p:txBody>
      </p:sp>
    </p:spTree>
    <p:extLst>
      <p:ext uri="{BB962C8B-B14F-4D97-AF65-F5344CB8AC3E}">
        <p14:creationId xmlns:p14="http://schemas.microsoft.com/office/powerpoint/2010/main" val="566670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1. </a:t>
            </a:r>
            <a:r>
              <a:rPr lang="en-GB" b="1" u="sng" dirty="0" smtClean="0">
                <a:solidFill>
                  <a:srgbClr val="2D2D2D"/>
                </a:solidFill>
                <a:latin typeface="vagrounded-boldregular"/>
              </a:rPr>
              <a:t>Physical Geography</a:t>
            </a:r>
            <a:r>
              <a:rPr lang="en-GB" b="1" dirty="0" smtClean="0">
                <a:solidFill>
                  <a:srgbClr val="2D2D2D"/>
                </a:solidFill>
                <a:latin typeface="vagrounded-boldregular"/>
              </a:rPr>
              <a:t>:</a:t>
            </a:r>
            <a:r>
              <a:rPr lang="en-GB" dirty="0" smtClean="0">
                <a:solidFill>
                  <a:srgbClr val="2D2D2D"/>
                </a:solidFill>
                <a:latin typeface="vagrounded-lightlight"/>
              </a:rPr>
              <a:t> is a branch of earth science, which looks at the natural elements of the world, including the atmosphere, land and oceans. Physical geographers study things like climate, soil, how the earth was formed and how it is changing over time.</a:t>
            </a:r>
            <a:endParaRPr lang="en-GB" dirty="0" smtClean="0"/>
          </a:p>
          <a:p>
            <a:endParaRPr lang="en-GB" dirty="0" smtClean="0"/>
          </a:p>
          <a:p>
            <a:r>
              <a:rPr lang="en-GB" dirty="0" smtClean="0"/>
              <a:t>2. </a:t>
            </a:r>
            <a:r>
              <a:rPr lang="en-GB" b="1" u="sng" dirty="0" smtClean="0">
                <a:solidFill>
                  <a:srgbClr val="2D2D2D"/>
                </a:solidFill>
                <a:latin typeface="vagrounded-boldregular"/>
              </a:rPr>
              <a:t>Human Geography</a:t>
            </a:r>
            <a:r>
              <a:rPr lang="en-GB" b="1" dirty="0" smtClean="0">
                <a:solidFill>
                  <a:srgbClr val="2D2D2D"/>
                </a:solidFill>
                <a:latin typeface="vagrounded-boldregular"/>
              </a:rPr>
              <a:t>:</a:t>
            </a:r>
            <a:r>
              <a:rPr lang="en-GB" dirty="0" smtClean="0">
                <a:solidFill>
                  <a:srgbClr val="2D2D2D"/>
                </a:solidFill>
                <a:latin typeface="vagrounded-lightlight"/>
              </a:rPr>
              <a:t> is a social science that studies how humans interact with the planet and covers things like population growth, migration, how urban and rural settlements develop, how we work with animals and even how our economies are effected by the environment we live in</a:t>
            </a:r>
            <a:endParaRPr lang="en-GB" dirty="0"/>
          </a:p>
        </p:txBody>
      </p:sp>
      <p:sp>
        <p:nvSpPr>
          <p:cNvPr id="4" name="Slide Number Placeholder 3"/>
          <p:cNvSpPr>
            <a:spLocks noGrp="1"/>
          </p:cNvSpPr>
          <p:nvPr>
            <p:ph type="sldNum" sz="quarter" idx="10"/>
          </p:nvPr>
        </p:nvSpPr>
        <p:spPr/>
        <p:txBody>
          <a:bodyPr/>
          <a:lstStyle/>
          <a:p>
            <a:fld id="{38B104DD-0101-40DA-9D67-E4F452E8EB3B}" type="slidenum">
              <a:rPr lang="en-GB" smtClean="0"/>
              <a:t>3</a:t>
            </a:fld>
            <a:endParaRPr lang="en-GB"/>
          </a:p>
        </p:txBody>
      </p:sp>
    </p:spTree>
    <p:extLst>
      <p:ext uri="{BB962C8B-B14F-4D97-AF65-F5344CB8AC3E}">
        <p14:creationId xmlns:p14="http://schemas.microsoft.com/office/powerpoint/2010/main" val="1608315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0DC3828-D0AF-4584-9712-B53D6404B627}" type="datetimeFigureOut">
              <a:rPr lang="en-GB" smtClean="0"/>
              <a:pPr/>
              <a:t>04/07/2022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62E0B1-F71D-4C23-8EC1-F3C45B3EF3E5}" type="slidenum">
              <a:rPr lang="en-GB" smtClean="0"/>
              <a:pPr/>
              <a:t>‹#›</a:t>
            </a:fld>
            <a:endParaRPr lang="en-GB"/>
          </a:p>
        </p:txBody>
      </p:sp>
    </p:spTree>
    <p:extLst>
      <p:ext uri="{BB962C8B-B14F-4D97-AF65-F5344CB8AC3E}">
        <p14:creationId xmlns:p14="http://schemas.microsoft.com/office/powerpoint/2010/main" val="280056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DC3828-D0AF-4584-9712-B53D6404B627}" type="datetimeFigureOut">
              <a:rPr lang="en-GB" smtClean="0"/>
              <a:pPr/>
              <a:t>04/07/2022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62E0B1-F71D-4C23-8EC1-F3C45B3EF3E5}" type="slidenum">
              <a:rPr lang="en-GB" smtClean="0"/>
              <a:pPr/>
              <a:t>‹#›</a:t>
            </a:fld>
            <a:endParaRPr lang="en-GB"/>
          </a:p>
        </p:txBody>
      </p:sp>
    </p:spTree>
    <p:extLst>
      <p:ext uri="{BB962C8B-B14F-4D97-AF65-F5344CB8AC3E}">
        <p14:creationId xmlns:p14="http://schemas.microsoft.com/office/powerpoint/2010/main" val="4036060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DC3828-D0AF-4584-9712-B53D6404B627}" type="datetimeFigureOut">
              <a:rPr lang="en-GB" smtClean="0"/>
              <a:pPr/>
              <a:t>04/07/2022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62E0B1-F71D-4C23-8EC1-F3C45B3EF3E5}" type="slidenum">
              <a:rPr lang="en-GB" smtClean="0"/>
              <a:pPr/>
              <a:t>‹#›</a:t>
            </a:fld>
            <a:endParaRPr lang="en-GB"/>
          </a:p>
        </p:txBody>
      </p:sp>
    </p:spTree>
    <p:extLst>
      <p:ext uri="{BB962C8B-B14F-4D97-AF65-F5344CB8AC3E}">
        <p14:creationId xmlns:p14="http://schemas.microsoft.com/office/powerpoint/2010/main" val="4176732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DC3828-D0AF-4584-9712-B53D6404B627}" type="datetimeFigureOut">
              <a:rPr lang="en-GB" smtClean="0"/>
              <a:pPr/>
              <a:t>04/07/2022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62E0B1-F71D-4C23-8EC1-F3C45B3EF3E5}" type="slidenum">
              <a:rPr lang="en-GB" smtClean="0"/>
              <a:pPr/>
              <a:t>‹#›</a:t>
            </a:fld>
            <a:endParaRPr lang="en-GB"/>
          </a:p>
        </p:txBody>
      </p:sp>
    </p:spTree>
    <p:extLst>
      <p:ext uri="{BB962C8B-B14F-4D97-AF65-F5344CB8AC3E}">
        <p14:creationId xmlns:p14="http://schemas.microsoft.com/office/powerpoint/2010/main" val="1446673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DC3828-D0AF-4584-9712-B53D6404B627}" type="datetimeFigureOut">
              <a:rPr lang="en-GB" smtClean="0"/>
              <a:pPr/>
              <a:t>04/07/2022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62E0B1-F71D-4C23-8EC1-F3C45B3EF3E5}" type="slidenum">
              <a:rPr lang="en-GB" smtClean="0"/>
              <a:pPr/>
              <a:t>‹#›</a:t>
            </a:fld>
            <a:endParaRPr lang="en-GB"/>
          </a:p>
        </p:txBody>
      </p:sp>
    </p:spTree>
    <p:extLst>
      <p:ext uri="{BB962C8B-B14F-4D97-AF65-F5344CB8AC3E}">
        <p14:creationId xmlns:p14="http://schemas.microsoft.com/office/powerpoint/2010/main" val="3592744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0DC3828-D0AF-4584-9712-B53D6404B627}" type="datetimeFigureOut">
              <a:rPr lang="en-GB" smtClean="0"/>
              <a:pPr/>
              <a:t>04/07/2022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62E0B1-F71D-4C23-8EC1-F3C45B3EF3E5}" type="slidenum">
              <a:rPr lang="en-GB" smtClean="0"/>
              <a:pPr/>
              <a:t>‹#›</a:t>
            </a:fld>
            <a:endParaRPr lang="en-GB"/>
          </a:p>
        </p:txBody>
      </p:sp>
    </p:spTree>
    <p:extLst>
      <p:ext uri="{BB962C8B-B14F-4D97-AF65-F5344CB8AC3E}">
        <p14:creationId xmlns:p14="http://schemas.microsoft.com/office/powerpoint/2010/main" val="4110241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0DC3828-D0AF-4584-9712-B53D6404B627}" type="datetimeFigureOut">
              <a:rPr lang="en-GB" smtClean="0"/>
              <a:pPr/>
              <a:t>04/07/2022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62E0B1-F71D-4C23-8EC1-F3C45B3EF3E5}" type="slidenum">
              <a:rPr lang="en-GB" smtClean="0"/>
              <a:pPr/>
              <a:t>‹#›</a:t>
            </a:fld>
            <a:endParaRPr lang="en-GB"/>
          </a:p>
        </p:txBody>
      </p:sp>
    </p:spTree>
    <p:extLst>
      <p:ext uri="{BB962C8B-B14F-4D97-AF65-F5344CB8AC3E}">
        <p14:creationId xmlns:p14="http://schemas.microsoft.com/office/powerpoint/2010/main" val="2886532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0DC3828-D0AF-4584-9712-B53D6404B627}" type="datetimeFigureOut">
              <a:rPr lang="en-GB" smtClean="0"/>
              <a:pPr/>
              <a:t>04/07/2022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62E0B1-F71D-4C23-8EC1-F3C45B3EF3E5}" type="slidenum">
              <a:rPr lang="en-GB" smtClean="0"/>
              <a:pPr/>
              <a:t>‹#›</a:t>
            </a:fld>
            <a:endParaRPr lang="en-GB"/>
          </a:p>
        </p:txBody>
      </p:sp>
    </p:spTree>
    <p:extLst>
      <p:ext uri="{BB962C8B-B14F-4D97-AF65-F5344CB8AC3E}">
        <p14:creationId xmlns:p14="http://schemas.microsoft.com/office/powerpoint/2010/main" val="3749498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DC3828-D0AF-4584-9712-B53D6404B627}" type="datetimeFigureOut">
              <a:rPr lang="en-GB" smtClean="0"/>
              <a:pPr/>
              <a:t>04/07/2022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62E0B1-F71D-4C23-8EC1-F3C45B3EF3E5}" type="slidenum">
              <a:rPr lang="en-GB" smtClean="0"/>
              <a:pPr/>
              <a:t>‹#›</a:t>
            </a:fld>
            <a:endParaRPr lang="en-GB"/>
          </a:p>
        </p:txBody>
      </p:sp>
    </p:spTree>
    <p:extLst>
      <p:ext uri="{BB962C8B-B14F-4D97-AF65-F5344CB8AC3E}">
        <p14:creationId xmlns:p14="http://schemas.microsoft.com/office/powerpoint/2010/main" val="2500688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DC3828-D0AF-4584-9712-B53D6404B627}" type="datetimeFigureOut">
              <a:rPr lang="en-GB" smtClean="0"/>
              <a:pPr/>
              <a:t>04/07/2022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62E0B1-F71D-4C23-8EC1-F3C45B3EF3E5}" type="slidenum">
              <a:rPr lang="en-GB" smtClean="0"/>
              <a:pPr/>
              <a:t>‹#›</a:t>
            </a:fld>
            <a:endParaRPr lang="en-GB"/>
          </a:p>
        </p:txBody>
      </p:sp>
    </p:spTree>
    <p:extLst>
      <p:ext uri="{BB962C8B-B14F-4D97-AF65-F5344CB8AC3E}">
        <p14:creationId xmlns:p14="http://schemas.microsoft.com/office/powerpoint/2010/main" val="1132607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DC3828-D0AF-4584-9712-B53D6404B627}" type="datetimeFigureOut">
              <a:rPr lang="en-GB" smtClean="0"/>
              <a:pPr/>
              <a:t>04/07/2022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62E0B1-F71D-4C23-8EC1-F3C45B3EF3E5}" type="slidenum">
              <a:rPr lang="en-GB" smtClean="0"/>
              <a:pPr/>
              <a:t>‹#›</a:t>
            </a:fld>
            <a:endParaRPr lang="en-GB"/>
          </a:p>
        </p:txBody>
      </p:sp>
    </p:spTree>
    <p:extLst>
      <p:ext uri="{BB962C8B-B14F-4D97-AF65-F5344CB8AC3E}">
        <p14:creationId xmlns:p14="http://schemas.microsoft.com/office/powerpoint/2010/main" val="1635546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DC3828-D0AF-4584-9712-B53D6404B627}" type="datetimeFigureOut">
              <a:rPr lang="en-GB" smtClean="0"/>
              <a:pPr/>
              <a:t>04/07/2022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2E0B1-F71D-4C23-8EC1-F3C45B3EF3E5}" type="slidenum">
              <a:rPr lang="en-GB" smtClean="0"/>
              <a:pPr/>
              <a:t>‹#›</a:t>
            </a:fld>
            <a:endParaRPr lang="en-GB"/>
          </a:p>
        </p:txBody>
      </p:sp>
    </p:spTree>
    <p:extLst>
      <p:ext uri="{BB962C8B-B14F-4D97-AF65-F5344CB8AC3E}">
        <p14:creationId xmlns:p14="http://schemas.microsoft.com/office/powerpoint/2010/main" val="1881214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iATfXV4lu4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4644" y="87016"/>
            <a:ext cx="11968690" cy="461665"/>
          </a:xfrm>
          <a:prstGeom prst="rect">
            <a:avLst/>
          </a:prstGeom>
          <a:solidFill>
            <a:schemeClr val="accent3">
              <a:lumMod val="75000"/>
            </a:schemeClr>
          </a:solidFill>
        </p:spPr>
        <p:txBody>
          <a:bodyPr wrap="square" rtlCol="0">
            <a:spAutoFit/>
          </a:bodyPr>
          <a:lstStyle/>
          <a:p>
            <a:pPr algn="ctr"/>
            <a:r>
              <a:rPr lang="en-GB" sz="2400" b="1" dirty="0" smtClean="0">
                <a:solidFill>
                  <a:schemeClr val="bg1"/>
                </a:solidFill>
                <a:latin typeface="Bliss 2 Regular" panose="02000506030000020004" pitchFamily="50" charset="0"/>
                <a:ea typeface="Century Gothic" charset="0"/>
                <a:cs typeface="Century Gothic" charset="0"/>
              </a:rPr>
              <a:t>Why study A Level Geography?</a:t>
            </a:r>
            <a:endParaRPr lang="en-GB" sz="2400" b="1" dirty="0">
              <a:solidFill>
                <a:schemeClr val="bg1"/>
              </a:solidFill>
              <a:latin typeface="Bliss 2 Regular" panose="02000506030000020004" pitchFamily="50" charset="0"/>
              <a:ea typeface="Century Gothic" charset="0"/>
              <a:cs typeface="Century Gothic" charset="0"/>
            </a:endParaRPr>
          </a:p>
        </p:txBody>
      </p:sp>
      <p:sp>
        <p:nvSpPr>
          <p:cNvPr id="11" name="TextBox 10"/>
          <p:cNvSpPr txBox="1"/>
          <p:nvPr/>
        </p:nvSpPr>
        <p:spPr>
          <a:xfrm>
            <a:off x="96751" y="620688"/>
            <a:ext cx="11998149" cy="338554"/>
          </a:xfrm>
          <a:prstGeom prst="rect">
            <a:avLst/>
          </a:prstGeom>
          <a:solidFill>
            <a:srgbClr val="FFFF00"/>
          </a:solidFill>
          <a:ln>
            <a:solidFill>
              <a:schemeClr val="bg1"/>
            </a:solidFill>
          </a:ln>
        </p:spPr>
        <p:txBody>
          <a:bodyPr wrap="square" rtlCol="0">
            <a:spAutoFit/>
          </a:bodyPr>
          <a:lstStyle/>
          <a:p>
            <a:pPr algn="ctr"/>
            <a:endParaRPr lang="en-GB" sz="1600" dirty="0">
              <a:latin typeface="Bliss 2 Regular" panose="02000506030000020004" pitchFamily="50" charset="0"/>
              <a:ea typeface="Century Gothic" charset="0"/>
              <a:cs typeface="Century Gothic" charset="0"/>
            </a:endParaRPr>
          </a:p>
        </p:txBody>
      </p:sp>
      <p:sp>
        <p:nvSpPr>
          <p:cNvPr id="2" name="Rectangle 1"/>
          <p:cNvSpPr/>
          <p:nvPr/>
        </p:nvSpPr>
        <p:spPr>
          <a:xfrm>
            <a:off x="124644" y="1042918"/>
            <a:ext cx="11968690" cy="646331"/>
          </a:xfrm>
          <a:prstGeom prst="rect">
            <a:avLst/>
          </a:prstGeom>
        </p:spPr>
        <p:txBody>
          <a:bodyPr wrap="square">
            <a:spAutoFit/>
          </a:bodyPr>
          <a:lstStyle/>
          <a:p>
            <a:pPr algn="ctr"/>
            <a:r>
              <a:rPr lang="en-GB" sz="1200" dirty="0">
                <a:solidFill>
                  <a:srgbClr val="333333"/>
                </a:solidFill>
                <a:latin typeface="Prestige Elite Std" panose="02060509020206020304" pitchFamily="49" charset="0"/>
              </a:rPr>
              <a:t>There has never been a better or more important time to study A level Geography. Dealing with vital issues such as climate change, </a:t>
            </a:r>
            <a:r>
              <a:rPr lang="en-GB" sz="1200" b="1" dirty="0">
                <a:solidFill>
                  <a:srgbClr val="333333"/>
                </a:solidFill>
                <a:latin typeface="Prestige Elite Std" panose="02060509020206020304" pitchFamily="49" charset="0"/>
              </a:rPr>
              <a:t>migration</a:t>
            </a:r>
            <a:r>
              <a:rPr lang="en-GB" sz="1200" dirty="0">
                <a:solidFill>
                  <a:srgbClr val="333333"/>
                </a:solidFill>
                <a:latin typeface="Prestige Elite Std" panose="02060509020206020304" pitchFamily="49" charset="0"/>
              </a:rPr>
              <a:t>, </a:t>
            </a:r>
            <a:r>
              <a:rPr lang="en-GB" sz="1200" b="1" dirty="0">
                <a:solidFill>
                  <a:srgbClr val="333333"/>
                </a:solidFill>
                <a:latin typeface="Prestige Elite Std" panose="02060509020206020304" pitchFamily="49" charset="0"/>
              </a:rPr>
              <a:t>environmental</a:t>
            </a:r>
            <a:r>
              <a:rPr lang="en-GB" sz="1200" dirty="0">
                <a:solidFill>
                  <a:srgbClr val="333333"/>
                </a:solidFill>
                <a:latin typeface="Prestige Elite Std" panose="02060509020206020304" pitchFamily="49" charset="0"/>
              </a:rPr>
              <a:t> </a:t>
            </a:r>
            <a:r>
              <a:rPr lang="en-GB" sz="1200" b="1" dirty="0">
                <a:solidFill>
                  <a:srgbClr val="333333"/>
                </a:solidFill>
                <a:latin typeface="Prestige Elite Std" panose="02060509020206020304" pitchFamily="49" charset="0"/>
              </a:rPr>
              <a:t>degradation</a:t>
            </a:r>
            <a:r>
              <a:rPr lang="en-GB" sz="1200" dirty="0">
                <a:solidFill>
                  <a:srgbClr val="333333"/>
                </a:solidFill>
                <a:latin typeface="Prestige Elite Std" panose="02060509020206020304" pitchFamily="49" charset="0"/>
              </a:rPr>
              <a:t>, </a:t>
            </a:r>
            <a:r>
              <a:rPr lang="en-GB" sz="1200" b="1" dirty="0">
                <a:solidFill>
                  <a:srgbClr val="333333"/>
                </a:solidFill>
                <a:latin typeface="Prestige Elite Std" panose="02060509020206020304" pitchFamily="49" charset="0"/>
              </a:rPr>
              <a:t>social</a:t>
            </a:r>
            <a:r>
              <a:rPr lang="en-GB" sz="1200" dirty="0">
                <a:solidFill>
                  <a:srgbClr val="333333"/>
                </a:solidFill>
                <a:latin typeface="Prestige Elite Std" panose="02060509020206020304" pitchFamily="49" charset="0"/>
              </a:rPr>
              <a:t> </a:t>
            </a:r>
            <a:r>
              <a:rPr lang="en-GB" sz="1200" b="1" dirty="0">
                <a:solidFill>
                  <a:srgbClr val="333333"/>
                </a:solidFill>
                <a:latin typeface="Prestige Elite Std" panose="02060509020206020304" pitchFamily="49" charset="0"/>
              </a:rPr>
              <a:t>issues</a:t>
            </a:r>
            <a:r>
              <a:rPr lang="en-GB" sz="1200" dirty="0">
                <a:solidFill>
                  <a:srgbClr val="333333"/>
                </a:solidFill>
                <a:latin typeface="Prestige Elite Std" panose="02060509020206020304" pitchFamily="49" charset="0"/>
              </a:rPr>
              <a:t> and </a:t>
            </a:r>
            <a:r>
              <a:rPr lang="en-GB" sz="1200" b="1" dirty="0">
                <a:solidFill>
                  <a:srgbClr val="333333"/>
                </a:solidFill>
                <a:latin typeface="Prestige Elite Std" panose="02060509020206020304" pitchFamily="49" charset="0"/>
              </a:rPr>
              <a:t>natural</a:t>
            </a:r>
            <a:r>
              <a:rPr lang="en-GB" sz="1200" dirty="0">
                <a:solidFill>
                  <a:srgbClr val="333333"/>
                </a:solidFill>
                <a:latin typeface="Prestige Elite Std" panose="02060509020206020304" pitchFamily="49" charset="0"/>
              </a:rPr>
              <a:t> </a:t>
            </a:r>
            <a:r>
              <a:rPr lang="en-GB" sz="1200" b="1" dirty="0">
                <a:solidFill>
                  <a:srgbClr val="333333"/>
                </a:solidFill>
                <a:latin typeface="Prestige Elite Std" panose="02060509020206020304" pitchFamily="49" charset="0"/>
              </a:rPr>
              <a:t>hazards</a:t>
            </a:r>
            <a:r>
              <a:rPr lang="en-GB" sz="1200" dirty="0">
                <a:solidFill>
                  <a:srgbClr val="333333"/>
                </a:solidFill>
                <a:latin typeface="Prestige Elite Std" panose="02060509020206020304" pitchFamily="49" charset="0"/>
              </a:rPr>
              <a:t>, A level Geography is one of the most relevant subjects you could choose to study. </a:t>
            </a:r>
            <a:endParaRPr lang="en-GB" sz="1200" dirty="0">
              <a:latin typeface="Prestige Elite Std" panose="02060509020206020304" pitchFamily="49" charset="0"/>
            </a:endParaRPr>
          </a:p>
        </p:txBody>
      </p:sp>
      <p:pic>
        <p:nvPicPr>
          <p:cNvPr id="14" name="Picture 13"/>
          <p:cNvPicPr>
            <a:picLocks noChangeAspect="1"/>
          </p:cNvPicPr>
          <p:nvPr/>
        </p:nvPicPr>
        <p:blipFill>
          <a:blip r:embed="rId3"/>
          <a:stretch>
            <a:fillRect/>
          </a:stretch>
        </p:blipFill>
        <p:spPr>
          <a:xfrm>
            <a:off x="551384" y="1916452"/>
            <a:ext cx="5332707" cy="2592288"/>
          </a:xfrm>
          <a:prstGeom prst="rect">
            <a:avLst/>
          </a:prstGeom>
        </p:spPr>
      </p:pic>
      <p:pic>
        <p:nvPicPr>
          <p:cNvPr id="15" name="Picture 14"/>
          <p:cNvPicPr>
            <a:picLocks noChangeAspect="1"/>
          </p:cNvPicPr>
          <p:nvPr/>
        </p:nvPicPr>
        <p:blipFill>
          <a:blip r:embed="rId3"/>
          <a:stretch>
            <a:fillRect/>
          </a:stretch>
        </p:blipFill>
        <p:spPr>
          <a:xfrm>
            <a:off x="6384032" y="1915363"/>
            <a:ext cx="5332707" cy="2591908"/>
          </a:xfrm>
          <a:prstGeom prst="rect">
            <a:avLst/>
          </a:prstGeom>
        </p:spPr>
      </p:pic>
      <p:sp>
        <p:nvSpPr>
          <p:cNvPr id="19" name="TextBox 18"/>
          <p:cNvSpPr txBox="1"/>
          <p:nvPr/>
        </p:nvSpPr>
        <p:spPr>
          <a:xfrm>
            <a:off x="96751" y="4654138"/>
            <a:ext cx="7056784" cy="2071208"/>
          </a:xfrm>
          <a:prstGeom prst="rect">
            <a:avLst/>
          </a:prstGeom>
          <a:noFill/>
        </p:spPr>
        <p:txBody>
          <a:bodyPr wrap="square" rtlCol="0">
            <a:spAutoFit/>
          </a:bodyPr>
          <a:lstStyle/>
          <a:p>
            <a:pPr marL="285750" indent="-285750">
              <a:lnSpc>
                <a:spcPct val="150000"/>
              </a:lnSpc>
              <a:buFont typeface="Wingdings" panose="05000000000000000000" pitchFamily="2" charset="2"/>
              <a:buChar char="à"/>
            </a:pPr>
            <a:r>
              <a:rPr lang="en-GB" sz="2200" dirty="0" smtClean="0">
                <a:latin typeface="Prestige Elite Std" panose="02060509020206020304" pitchFamily="49" charset="0"/>
                <a:sym typeface="Wingdings" panose="05000000000000000000" pitchFamily="2" charset="2"/>
              </a:rPr>
              <a:t>Communication and Teamwork Skills</a:t>
            </a:r>
          </a:p>
          <a:p>
            <a:pPr marL="285750" indent="-285750">
              <a:lnSpc>
                <a:spcPct val="150000"/>
              </a:lnSpc>
              <a:buFont typeface="Wingdings" panose="05000000000000000000" pitchFamily="2" charset="2"/>
              <a:buChar char="à"/>
            </a:pPr>
            <a:r>
              <a:rPr lang="en-GB" sz="2200" dirty="0" smtClean="0">
                <a:latin typeface="Prestige Elite Std" panose="02060509020206020304" pitchFamily="49" charset="0"/>
                <a:sym typeface="Wingdings" panose="05000000000000000000" pitchFamily="2" charset="2"/>
              </a:rPr>
              <a:t>Research and analytical skills in IT</a:t>
            </a:r>
          </a:p>
          <a:p>
            <a:pPr marL="285750" indent="-285750">
              <a:lnSpc>
                <a:spcPct val="150000"/>
              </a:lnSpc>
              <a:buFont typeface="Wingdings" panose="05000000000000000000" pitchFamily="2" charset="2"/>
              <a:buChar char="à"/>
            </a:pPr>
            <a:r>
              <a:rPr lang="en-GB" sz="2200" dirty="0" smtClean="0">
                <a:latin typeface="Prestige Elite Std" panose="02060509020206020304" pitchFamily="49" charset="0"/>
                <a:sym typeface="Wingdings" panose="05000000000000000000" pitchFamily="2" charset="2"/>
              </a:rPr>
              <a:t>Fieldwork</a:t>
            </a:r>
          </a:p>
          <a:p>
            <a:pPr marL="285750" indent="-285750">
              <a:lnSpc>
                <a:spcPct val="150000"/>
              </a:lnSpc>
              <a:buFont typeface="Wingdings" panose="05000000000000000000" pitchFamily="2" charset="2"/>
              <a:buChar char="à"/>
            </a:pPr>
            <a:r>
              <a:rPr lang="en-GB" sz="2200" dirty="0" smtClean="0">
                <a:latin typeface="Prestige Elite Std" panose="02060509020206020304" pitchFamily="49" charset="0"/>
                <a:sym typeface="Wingdings" panose="05000000000000000000" pitchFamily="2" charset="2"/>
              </a:rPr>
              <a:t>Mixture of technical and social skills</a:t>
            </a:r>
          </a:p>
        </p:txBody>
      </p:sp>
    </p:spTree>
    <p:extLst>
      <p:ext uri="{BB962C8B-B14F-4D97-AF65-F5344CB8AC3E}">
        <p14:creationId xmlns:p14="http://schemas.microsoft.com/office/powerpoint/2010/main" val="298943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5"/>
                                        </p:tgtEl>
                                      </p:cBhvr>
                                    </p:animEffect>
                                    <p:animScale>
                                      <p:cBhvr>
                                        <p:cTn id="12" dur="250" autoRev="1" fill="hold"/>
                                        <p:tgtEl>
                                          <p:spTgt spid="1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4644" y="87016"/>
            <a:ext cx="11968690" cy="461665"/>
          </a:xfrm>
          <a:prstGeom prst="rect">
            <a:avLst/>
          </a:prstGeom>
          <a:solidFill>
            <a:schemeClr val="accent3">
              <a:lumMod val="75000"/>
            </a:schemeClr>
          </a:solidFill>
        </p:spPr>
        <p:txBody>
          <a:bodyPr wrap="square" lIns="91440" tIns="45720" rIns="91440" bIns="45720" rtlCol="0" anchor="t">
            <a:spAutoFit/>
          </a:bodyPr>
          <a:lstStyle/>
          <a:p>
            <a:pPr algn="ctr"/>
            <a:r>
              <a:rPr lang="en-GB" sz="2400" b="1">
                <a:solidFill>
                  <a:schemeClr val="bg1"/>
                </a:solidFill>
                <a:latin typeface="Century Gothic"/>
              </a:rPr>
              <a:t>What is hard and soft power?</a:t>
            </a:r>
            <a:endParaRPr lang="en-US">
              <a:solidFill>
                <a:schemeClr val="bg1"/>
              </a:solidFill>
            </a:endParaRPr>
          </a:p>
        </p:txBody>
      </p:sp>
      <p:sp>
        <p:nvSpPr>
          <p:cNvPr id="7" name="TextBox 6"/>
          <p:cNvSpPr txBox="1"/>
          <p:nvPr/>
        </p:nvSpPr>
        <p:spPr>
          <a:xfrm>
            <a:off x="95185" y="626586"/>
            <a:ext cx="11998149" cy="584775"/>
          </a:xfrm>
          <a:prstGeom prst="rect">
            <a:avLst/>
          </a:prstGeom>
          <a:solidFill>
            <a:srgbClr val="FFFF00"/>
          </a:solidFill>
          <a:ln>
            <a:solidFill>
              <a:schemeClr val="bg1"/>
            </a:solidFill>
          </a:ln>
        </p:spPr>
        <p:txBody>
          <a:bodyPr wrap="square" lIns="91440" tIns="45720" rIns="91440" bIns="45720" rtlCol="0" anchor="t">
            <a:spAutoFit/>
          </a:bodyPr>
          <a:lstStyle/>
          <a:p>
            <a:pPr algn="ctr"/>
            <a:r>
              <a:rPr lang="en-GB" sz="1600" b="1">
                <a:latin typeface="Century Gothic"/>
                <a:ea typeface="Century Gothic" charset="0"/>
                <a:cs typeface="Century Gothic" charset="0"/>
              </a:rPr>
              <a:t>Learning Objectives: To be able to understand how different types of powerful countries can be defined and characterised using a range of criteria</a:t>
            </a:r>
            <a:endParaRPr lang="en-GB" sz="1600">
              <a:latin typeface="Century Gothic"/>
            </a:endParaRPr>
          </a:p>
        </p:txBody>
      </p:sp>
      <p:pic>
        <p:nvPicPr>
          <p:cNvPr id="4" name="Picture 7" descr="Graphical user interface, text&#10;&#10;Description automatically generated">
            <a:extLst>
              <a:ext uri="{FF2B5EF4-FFF2-40B4-BE49-F238E27FC236}">
                <a16:creationId xmlns:a16="http://schemas.microsoft.com/office/drawing/2014/main" id="{F7E739F8-8BA6-3CC6-3C12-842A2D0436AC}"/>
              </a:ext>
            </a:extLst>
          </p:cNvPr>
          <p:cNvPicPr>
            <a:picLocks noChangeAspect="1"/>
          </p:cNvPicPr>
          <p:nvPr/>
        </p:nvPicPr>
        <p:blipFill rotWithShape="1">
          <a:blip r:embed="rId2"/>
          <a:srcRect l="6705" t="15358" r="49042" b="24232"/>
          <a:stretch/>
        </p:blipFill>
        <p:spPr>
          <a:xfrm>
            <a:off x="2478508" y="1253792"/>
            <a:ext cx="7141404" cy="5499874"/>
          </a:xfrm>
          <a:prstGeom prst="rect">
            <a:avLst/>
          </a:prstGeom>
        </p:spPr>
      </p:pic>
    </p:spTree>
    <p:extLst>
      <p:ext uri="{BB962C8B-B14F-4D97-AF65-F5344CB8AC3E}">
        <p14:creationId xmlns:p14="http://schemas.microsoft.com/office/powerpoint/2010/main" val="274333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4644" y="87016"/>
            <a:ext cx="11968690" cy="461665"/>
          </a:xfrm>
          <a:prstGeom prst="rect">
            <a:avLst/>
          </a:prstGeom>
          <a:solidFill>
            <a:schemeClr val="accent3">
              <a:lumMod val="75000"/>
            </a:schemeClr>
          </a:solidFill>
        </p:spPr>
        <p:txBody>
          <a:bodyPr wrap="square" lIns="91440" tIns="45720" rIns="91440" bIns="45720" rtlCol="0" anchor="t">
            <a:spAutoFit/>
          </a:bodyPr>
          <a:lstStyle/>
          <a:p>
            <a:pPr algn="ctr"/>
            <a:r>
              <a:rPr lang="en-GB" sz="2400" b="1">
                <a:solidFill>
                  <a:schemeClr val="bg1"/>
                </a:solidFill>
                <a:latin typeface="Century Gothic"/>
              </a:rPr>
              <a:t>What is hard and soft power?</a:t>
            </a:r>
            <a:endParaRPr lang="en-US">
              <a:solidFill>
                <a:schemeClr val="bg1"/>
              </a:solidFill>
            </a:endParaRPr>
          </a:p>
        </p:txBody>
      </p:sp>
      <p:sp>
        <p:nvSpPr>
          <p:cNvPr id="7" name="TextBox 6"/>
          <p:cNvSpPr txBox="1"/>
          <p:nvPr/>
        </p:nvSpPr>
        <p:spPr>
          <a:xfrm>
            <a:off x="95185" y="626586"/>
            <a:ext cx="11998149" cy="584775"/>
          </a:xfrm>
          <a:prstGeom prst="rect">
            <a:avLst/>
          </a:prstGeom>
          <a:solidFill>
            <a:srgbClr val="FFFF00"/>
          </a:solidFill>
          <a:ln>
            <a:solidFill>
              <a:schemeClr val="bg1"/>
            </a:solidFill>
          </a:ln>
        </p:spPr>
        <p:txBody>
          <a:bodyPr wrap="square" lIns="91440" tIns="45720" rIns="91440" bIns="45720" rtlCol="0" anchor="t">
            <a:spAutoFit/>
          </a:bodyPr>
          <a:lstStyle/>
          <a:p>
            <a:pPr algn="ctr"/>
            <a:r>
              <a:rPr lang="en-GB" sz="1600" b="1">
                <a:latin typeface="Century Gothic"/>
                <a:ea typeface="Century Gothic" charset="0"/>
                <a:cs typeface="Century Gothic" charset="0"/>
              </a:rPr>
              <a:t>Learning Objectives: To be able to understand how different types of powerful countries can be defined and characterised using a range of criteria</a:t>
            </a:r>
            <a:endParaRPr lang="en-GB" sz="1600">
              <a:latin typeface="Century Gothic"/>
            </a:endParaRPr>
          </a:p>
        </p:txBody>
      </p:sp>
      <p:sp>
        <p:nvSpPr>
          <p:cNvPr id="2" name="TextBox 1">
            <a:extLst>
              <a:ext uri="{FF2B5EF4-FFF2-40B4-BE49-F238E27FC236}">
                <a16:creationId xmlns:a16="http://schemas.microsoft.com/office/drawing/2014/main" id="{229C0494-37EE-AEE8-BA05-BEA6CAB78E55}"/>
              </a:ext>
            </a:extLst>
          </p:cNvPr>
          <p:cNvSpPr txBox="1"/>
          <p:nvPr/>
        </p:nvSpPr>
        <p:spPr>
          <a:xfrm>
            <a:off x="124644" y="1412776"/>
            <a:ext cx="11876012" cy="5078313"/>
          </a:xfrm>
          <a:prstGeom prst="rect">
            <a:avLst/>
          </a:prstGeom>
          <a:noFill/>
        </p:spPr>
        <p:txBody>
          <a:bodyPr wrap="square" lIns="91440" tIns="45720" rIns="91440" bIns="45720" rtlCol="0" anchor="t">
            <a:spAutoFit/>
          </a:bodyPr>
          <a:lstStyle/>
          <a:p>
            <a:r>
              <a:rPr lang="en-GB"/>
              <a:t>Very broadly, it is the case that hard power has become less important that soft power over time. During the colonial and imperial era, from 1600 to 1950, powerful countries conquered and controlled territory by military force. Armed forces were often positioned across the world in a way akin to a global game of chess. This approach was influenced by early </a:t>
            </a:r>
            <a:r>
              <a:rPr lang="en-GB" b="1"/>
              <a:t>geo-strategic </a:t>
            </a:r>
            <a:r>
              <a:rPr lang="en-GB"/>
              <a:t>thinking.</a:t>
            </a:r>
            <a:endParaRPr lang="en-GB" b="1"/>
          </a:p>
          <a:p>
            <a:endParaRPr lang="en-GB">
              <a:cs typeface="Calibri"/>
            </a:endParaRPr>
          </a:p>
          <a:p>
            <a:endParaRPr lang="en-GB">
              <a:cs typeface="Calibri"/>
            </a:endParaRPr>
          </a:p>
          <a:p>
            <a:endParaRPr lang="en-GB">
              <a:cs typeface="Calibri"/>
            </a:endParaRPr>
          </a:p>
          <a:p>
            <a:endParaRPr lang="en-GB">
              <a:cs typeface="Calibri"/>
            </a:endParaRPr>
          </a:p>
          <a:p>
            <a:endParaRPr lang="en-GB">
              <a:cs typeface="Calibri"/>
            </a:endParaRPr>
          </a:p>
          <a:p>
            <a:endParaRPr lang="en-GB">
              <a:cs typeface="Calibri"/>
            </a:endParaRPr>
          </a:p>
          <a:p>
            <a:r>
              <a:rPr lang="en-GB">
                <a:cs typeface="Calibri"/>
              </a:rPr>
              <a:t>In 1904 Halford Mackinder, a British Geographer, identified a region if Eurasia he named the 'Heartland' (Russia to China and from the Himalayas to the Arctic). He argued it was a </a:t>
            </a:r>
            <a:r>
              <a:rPr lang="en-GB" b="1">
                <a:cs typeface="Calibri"/>
              </a:rPr>
              <a:t>geo-strategic </a:t>
            </a:r>
            <a:r>
              <a:rPr lang="en-GB">
                <a:cs typeface="Calibri"/>
              </a:rPr>
              <a:t>location because it included a large proportion of the world's physical and human resources. </a:t>
            </a:r>
          </a:p>
          <a:p>
            <a:endParaRPr lang="en-GB">
              <a:cs typeface="Calibri"/>
            </a:endParaRPr>
          </a:p>
          <a:p>
            <a:r>
              <a:rPr lang="en-GB">
                <a:cs typeface="Calibri"/>
              </a:rPr>
              <a:t>Later, Halford Mackinder theories were influential and used in:</a:t>
            </a:r>
          </a:p>
          <a:p>
            <a:r>
              <a:rPr lang="en-GB">
                <a:cs typeface="Calibri"/>
              </a:rPr>
              <a:t>1. WW1 to limit the ability of Germans to expand the land area it controlled</a:t>
            </a:r>
          </a:p>
          <a:p>
            <a:r>
              <a:rPr lang="en-GB">
                <a:cs typeface="Calibri"/>
              </a:rPr>
              <a:t>2. Post-WW2 NATO allies attempts to contain Soviet Union expanding into western and southern Europe</a:t>
            </a:r>
          </a:p>
          <a:p>
            <a:r>
              <a:rPr lang="en-GB">
                <a:cs typeface="Calibri"/>
              </a:rPr>
              <a:t>3. The American 'Trump Doctrine' to contain the spread from the Soviet Union to China</a:t>
            </a:r>
          </a:p>
        </p:txBody>
      </p:sp>
      <p:pic>
        <p:nvPicPr>
          <p:cNvPr id="3" name="Picture 4" descr="Map&#10;&#10;Description automatically generated">
            <a:extLst>
              <a:ext uri="{FF2B5EF4-FFF2-40B4-BE49-F238E27FC236}">
                <a16:creationId xmlns:a16="http://schemas.microsoft.com/office/drawing/2014/main" id="{C8665F21-EE57-6D08-23CA-FBD28D2A6057}"/>
              </a:ext>
            </a:extLst>
          </p:cNvPr>
          <p:cNvPicPr>
            <a:picLocks noChangeAspect="1"/>
          </p:cNvPicPr>
          <p:nvPr/>
        </p:nvPicPr>
        <p:blipFill>
          <a:blip r:embed="rId2"/>
          <a:stretch>
            <a:fillRect/>
          </a:stretch>
        </p:blipFill>
        <p:spPr>
          <a:xfrm>
            <a:off x="2122098" y="2374135"/>
            <a:ext cx="3763992" cy="1879692"/>
          </a:xfrm>
          <a:prstGeom prst="rect">
            <a:avLst/>
          </a:prstGeom>
        </p:spPr>
      </p:pic>
      <p:pic>
        <p:nvPicPr>
          <p:cNvPr id="5" name="Picture 5">
            <a:extLst>
              <a:ext uri="{FF2B5EF4-FFF2-40B4-BE49-F238E27FC236}">
                <a16:creationId xmlns:a16="http://schemas.microsoft.com/office/drawing/2014/main" id="{0A6B7429-2648-257C-5C2A-457347E19B33}"/>
              </a:ext>
            </a:extLst>
          </p:cNvPr>
          <p:cNvPicPr>
            <a:picLocks noChangeAspect="1"/>
          </p:cNvPicPr>
          <p:nvPr/>
        </p:nvPicPr>
        <p:blipFill>
          <a:blip r:embed="rId3"/>
          <a:stretch>
            <a:fillRect/>
          </a:stretch>
        </p:blipFill>
        <p:spPr>
          <a:xfrm>
            <a:off x="8361872" y="2288689"/>
            <a:ext cx="1348598" cy="1791793"/>
          </a:xfrm>
          <a:prstGeom prst="rect">
            <a:avLst/>
          </a:prstGeom>
        </p:spPr>
      </p:pic>
    </p:spTree>
    <p:extLst>
      <p:ext uri="{BB962C8B-B14F-4D97-AF65-F5344CB8AC3E}">
        <p14:creationId xmlns:p14="http://schemas.microsoft.com/office/powerpoint/2010/main" val="417332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4644" y="87016"/>
            <a:ext cx="11968690" cy="461665"/>
          </a:xfrm>
          <a:prstGeom prst="rect">
            <a:avLst/>
          </a:prstGeom>
          <a:solidFill>
            <a:schemeClr val="accent3">
              <a:lumMod val="75000"/>
            </a:schemeClr>
          </a:solidFill>
        </p:spPr>
        <p:txBody>
          <a:bodyPr wrap="square" rtlCol="0">
            <a:spAutoFit/>
          </a:bodyPr>
          <a:lstStyle/>
          <a:p>
            <a:pPr algn="ctr"/>
            <a:r>
              <a:rPr lang="en-GB" sz="2400" b="1" dirty="0" smtClean="0">
                <a:solidFill>
                  <a:schemeClr val="bg1"/>
                </a:solidFill>
                <a:latin typeface="Bliss 2 Regular" panose="02000506030000020004" pitchFamily="50" charset="0"/>
                <a:ea typeface="Century Gothic" charset="0"/>
                <a:cs typeface="Century Gothic" charset="0"/>
              </a:rPr>
              <a:t>What words can be associated with Geography?</a:t>
            </a:r>
            <a:endParaRPr lang="en-GB" sz="2400" b="1" dirty="0">
              <a:solidFill>
                <a:schemeClr val="bg1"/>
              </a:solidFill>
              <a:latin typeface="Bliss 2 Regular" panose="02000506030000020004" pitchFamily="50" charset="0"/>
              <a:ea typeface="Century Gothic" charset="0"/>
              <a:cs typeface="Century Gothic" charset="0"/>
            </a:endParaRPr>
          </a:p>
        </p:txBody>
      </p:sp>
      <p:sp>
        <p:nvSpPr>
          <p:cNvPr id="11" name="TextBox 10"/>
          <p:cNvSpPr txBox="1"/>
          <p:nvPr/>
        </p:nvSpPr>
        <p:spPr>
          <a:xfrm>
            <a:off x="96751" y="620688"/>
            <a:ext cx="11998149" cy="338554"/>
          </a:xfrm>
          <a:prstGeom prst="rect">
            <a:avLst/>
          </a:prstGeom>
          <a:solidFill>
            <a:srgbClr val="FFFF00"/>
          </a:solidFill>
          <a:ln>
            <a:solidFill>
              <a:schemeClr val="bg1"/>
            </a:solidFill>
          </a:ln>
        </p:spPr>
        <p:txBody>
          <a:bodyPr wrap="square" rtlCol="0">
            <a:spAutoFit/>
          </a:bodyPr>
          <a:lstStyle/>
          <a:p>
            <a:pPr algn="ctr"/>
            <a:endParaRPr lang="en-GB" sz="1600" dirty="0">
              <a:latin typeface="Bliss 2 Regular" panose="02000506030000020004" pitchFamily="50" charset="0"/>
              <a:ea typeface="Century Gothic" charset="0"/>
              <a:cs typeface="Century Gothic" charset="0"/>
            </a:endParaRPr>
          </a:p>
        </p:txBody>
      </p:sp>
      <p:sp>
        <p:nvSpPr>
          <p:cNvPr id="16" name="Rectangle 15"/>
          <p:cNvSpPr/>
          <p:nvPr/>
        </p:nvSpPr>
        <p:spPr>
          <a:xfrm>
            <a:off x="4223792" y="2996952"/>
            <a:ext cx="3097323" cy="369332"/>
          </a:xfrm>
          <a:prstGeom prst="rect">
            <a:avLst/>
          </a:prstGeom>
        </p:spPr>
        <p:txBody>
          <a:bodyPr wrap="none">
            <a:spAutoFit/>
          </a:bodyPr>
          <a:lstStyle/>
          <a:p>
            <a:r>
              <a:rPr lang="en-GB" dirty="0">
                <a:hlinkClick r:id="rId3"/>
              </a:rPr>
              <a:t>https://</a:t>
            </a:r>
            <a:r>
              <a:rPr lang="en-GB" dirty="0" smtClean="0">
                <a:hlinkClick r:id="rId3"/>
              </a:rPr>
              <a:t>youtu.be/iATfXV4lu4M</a:t>
            </a:r>
            <a:r>
              <a:rPr lang="en-GB" dirty="0" smtClean="0"/>
              <a:t> </a:t>
            </a:r>
            <a:endParaRPr lang="en-GB" dirty="0"/>
          </a:p>
        </p:txBody>
      </p:sp>
    </p:spTree>
    <p:extLst>
      <p:ext uri="{BB962C8B-B14F-4D97-AF65-F5344CB8AC3E}">
        <p14:creationId xmlns:p14="http://schemas.microsoft.com/office/powerpoint/2010/main" val="2725171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4644" y="87016"/>
            <a:ext cx="11968690" cy="461665"/>
          </a:xfrm>
          <a:prstGeom prst="rect">
            <a:avLst/>
          </a:prstGeom>
          <a:solidFill>
            <a:schemeClr val="accent3">
              <a:lumMod val="75000"/>
            </a:schemeClr>
          </a:solidFill>
        </p:spPr>
        <p:txBody>
          <a:bodyPr wrap="square" rtlCol="0">
            <a:spAutoFit/>
          </a:bodyPr>
          <a:lstStyle/>
          <a:p>
            <a:pPr algn="ctr"/>
            <a:r>
              <a:rPr lang="en-GB" sz="2400" b="1" dirty="0" smtClean="0">
                <a:solidFill>
                  <a:schemeClr val="bg1"/>
                </a:solidFill>
                <a:latin typeface="Bliss 2 Regular" panose="02000506030000020004" pitchFamily="50" charset="0"/>
                <a:ea typeface="Century Gothic" charset="0"/>
                <a:cs typeface="Century Gothic" charset="0"/>
              </a:rPr>
              <a:t>What careers can you do with Geography?</a:t>
            </a:r>
            <a:endParaRPr lang="en-GB" sz="2400" b="1" dirty="0">
              <a:solidFill>
                <a:schemeClr val="bg1"/>
              </a:solidFill>
              <a:latin typeface="Bliss 2 Regular" panose="02000506030000020004" pitchFamily="50" charset="0"/>
              <a:ea typeface="Century Gothic" charset="0"/>
              <a:cs typeface="Century Gothic" charset="0"/>
            </a:endParaRPr>
          </a:p>
        </p:txBody>
      </p:sp>
      <p:sp>
        <p:nvSpPr>
          <p:cNvPr id="11" name="TextBox 10"/>
          <p:cNvSpPr txBox="1"/>
          <p:nvPr/>
        </p:nvSpPr>
        <p:spPr>
          <a:xfrm>
            <a:off x="96751" y="620688"/>
            <a:ext cx="11998149" cy="338554"/>
          </a:xfrm>
          <a:prstGeom prst="rect">
            <a:avLst/>
          </a:prstGeom>
          <a:solidFill>
            <a:srgbClr val="FFFF00"/>
          </a:solidFill>
          <a:ln>
            <a:solidFill>
              <a:schemeClr val="bg1"/>
            </a:solidFill>
          </a:ln>
        </p:spPr>
        <p:txBody>
          <a:bodyPr wrap="square" rtlCol="0">
            <a:spAutoFit/>
          </a:bodyPr>
          <a:lstStyle/>
          <a:p>
            <a:pPr algn="ctr"/>
            <a:endParaRPr lang="en-GB" sz="1600" dirty="0">
              <a:latin typeface="Bliss 2 Regular" panose="02000506030000020004" pitchFamily="50" charset="0"/>
              <a:ea typeface="Century Gothic" charset="0"/>
              <a:cs typeface="Century Gothic" charset="0"/>
            </a:endParaRPr>
          </a:p>
        </p:txBody>
      </p:sp>
      <p:sp>
        <p:nvSpPr>
          <p:cNvPr id="2" name="Rectangle 1"/>
          <p:cNvSpPr/>
          <p:nvPr/>
        </p:nvSpPr>
        <p:spPr>
          <a:xfrm>
            <a:off x="124644" y="1031249"/>
            <a:ext cx="10651876" cy="461665"/>
          </a:xfrm>
          <a:prstGeom prst="rect">
            <a:avLst/>
          </a:prstGeom>
        </p:spPr>
        <p:txBody>
          <a:bodyPr wrap="square">
            <a:spAutoFit/>
          </a:bodyPr>
          <a:lstStyle/>
          <a:p>
            <a:r>
              <a:rPr lang="en-GB" sz="1200" dirty="0">
                <a:solidFill>
                  <a:srgbClr val="2D2D2D"/>
                </a:solidFill>
                <a:latin typeface="Prestige Elite Std" panose="02060509020206020304" pitchFamily="49" charset="0"/>
              </a:rPr>
              <a:t>According to the Royal Geographical Society, Geography graduates have some of the highest rates of graduate employment.</a:t>
            </a:r>
            <a:endParaRPr lang="en-GB" sz="1200" dirty="0">
              <a:latin typeface="Prestige Elite Std" panose="02060509020206020304" pitchFamily="49" charset="0"/>
            </a:endParaRPr>
          </a:p>
        </p:txBody>
      </p:sp>
      <p:pic>
        <p:nvPicPr>
          <p:cNvPr id="14" name="Picture 13"/>
          <p:cNvPicPr>
            <a:picLocks noChangeAspect="1"/>
          </p:cNvPicPr>
          <p:nvPr/>
        </p:nvPicPr>
        <p:blipFill>
          <a:blip r:embed="rId3"/>
          <a:stretch>
            <a:fillRect/>
          </a:stretch>
        </p:blipFill>
        <p:spPr>
          <a:xfrm>
            <a:off x="-38125" y="1916832"/>
            <a:ext cx="2062728" cy="773523"/>
          </a:xfrm>
          <a:prstGeom prst="rect">
            <a:avLst/>
          </a:prstGeom>
        </p:spPr>
      </p:pic>
      <p:sp>
        <p:nvSpPr>
          <p:cNvPr id="15" name="TextBox 14"/>
          <p:cNvSpPr txBox="1"/>
          <p:nvPr/>
        </p:nvSpPr>
        <p:spPr>
          <a:xfrm>
            <a:off x="-38125" y="1640847"/>
            <a:ext cx="2062728" cy="261610"/>
          </a:xfrm>
          <a:prstGeom prst="rect">
            <a:avLst/>
          </a:prstGeom>
          <a:noFill/>
        </p:spPr>
        <p:txBody>
          <a:bodyPr wrap="square" rtlCol="0">
            <a:spAutoFit/>
          </a:bodyPr>
          <a:lstStyle/>
          <a:p>
            <a:r>
              <a:rPr lang="en-GB" sz="1100" dirty="0" smtClean="0"/>
              <a:t>Environmental Lawyer</a:t>
            </a:r>
            <a:endParaRPr lang="en-GB" sz="1100" dirty="0"/>
          </a:p>
        </p:txBody>
      </p:sp>
      <p:pic>
        <p:nvPicPr>
          <p:cNvPr id="17" name="Picture 16"/>
          <p:cNvPicPr>
            <a:picLocks noChangeAspect="1"/>
          </p:cNvPicPr>
          <p:nvPr/>
        </p:nvPicPr>
        <p:blipFill>
          <a:blip r:embed="rId3"/>
          <a:stretch>
            <a:fillRect/>
          </a:stretch>
        </p:blipFill>
        <p:spPr>
          <a:xfrm>
            <a:off x="2537632" y="1902457"/>
            <a:ext cx="2073951" cy="1243326"/>
          </a:xfrm>
          <a:prstGeom prst="rect">
            <a:avLst/>
          </a:prstGeom>
        </p:spPr>
      </p:pic>
      <p:sp>
        <p:nvSpPr>
          <p:cNvPr id="18" name="TextBox 17"/>
          <p:cNvSpPr txBox="1"/>
          <p:nvPr/>
        </p:nvSpPr>
        <p:spPr>
          <a:xfrm>
            <a:off x="2525290" y="1640847"/>
            <a:ext cx="2062728" cy="261610"/>
          </a:xfrm>
          <a:prstGeom prst="rect">
            <a:avLst/>
          </a:prstGeom>
          <a:noFill/>
        </p:spPr>
        <p:txBody>
          <a:bodyPr wrap="square" rtlCol="0">
            <a:spAutoFit/>
          </a:bodyPr>
          <a:lstStyle/>
          <a:p>
            <a:r>
              <a:rPr lang="en-GB" sz="1100" dirty="0" smtClean="0"/>
              <a:t>Conservationist</a:t>
            </a:r>
            <a:endParaRPr lang="en-GB" sz="1100" dirty="0"/>
          </a:p>
        </p:txBody>
      </p:sp>
      <p:pic>
        <p:nvPicPr>
          <p:cNvPr id="19" name="Picture 18"/>
          <p:cNvPicPr>
            <a:picLocks noChangeAspect="1"/>
          </p:cNvPicPr>
          <p:nvPr/>
        </p:nvPicPr>
        <p:blipFill>
          <a:blip r:embed="rId3"/>
          <a:stretch>
            <a:fillRect/>
          </a:stretch>
        </p:blipFill>
        <p:spPr>
          <a:xfrm>
            <a:off x="5129174" y="1916832"/>
            <a:ext cx="2104873" cy="1168643"/>
          </a:xfrm>
          <a:prstGeom prst="rect">
            <a:avLst/>
          </a:prstGeom>
        </p:spPr>
      </p:pic>
      <p:sp>
        <p:nvSpPr>
          <p:cNvPr id="20" name="TextBox 19"/>
          <p:cNvSpPr txBox="1"/>
          <p:nvPr/>
        </p:nvSpPr>
        <p:spPr>
          <a:xfrm>
            <a:off x="5155424" y="1630425"/>
            <a:ext cx="2062728" cy="261610"/>
          </a:xfrm>
          <a:prstGeom prst="rect">
            <a:avLst/>
          </a:prstGeom>
          <a:noFill/>
        </p:spPr>
        <p:txBody>
          <a:bodyPr wrap="square" rtlCol="0">
            <a:spAutoFit/>
          </a:bodyPr>
          <a:lstStyle/>
          <a:p>
            <a:r>
              <a:rPr lang="en-GB" sz="1100" dirty="0" smtClean="0"/>
              <a:t>Surveying</a:t>
            </a:r>
            <a:endParaRPr lang="en-GB" sz="1100" dirty="0"/>
          </a:p>
        </p:txBody>
      </p:sp>
      <p:pic>
        <p:nvPicPr>
          <p:cNvPr id="21" name="Picture 20"/>
          <p:cNvPicPr>
            <a:picLocks noChangeAspect="1"/>
          </p:cNvPicPr>
          <p:nvPr/>
        </p:nvPicPr>
        <p:blipFill>
          <a:blip r:embed="rId3"/>
          <a:stretch>
            <a:fillRect/>
          </a:stretch>
        </p:blipFill>
        <p:spPr>
          <a:xfrm>
            <a:off x="7715719" y="1874348"/>
            <a:ext cx="2088978" cy="816007"/>
          </a:xfrm>
          <a:prstGeom prst="rect">
            <a:avLst/>
          </a:prstGeom>
        </p:spPr>
      </p:pic>
      <p:sp>
        <p:nvSpPr>
          <p:cNvPr id="22" name="TextBox 21"/>
          <p:cNvSpPr txBox="1"/>
          <p:nvPr/>
        </p:nvSpPr>
        <p:spPr>
          <a:xfrm>
            <a:off x="7715719" y="1615542"/>
            <a:ext cx="2062728" cy="261610"/>
          </a:xfrm>
          <a:prstGeom prst="rect">
            <a:avLst/>
          </a:prstGeom>
          <a:noFill/>
        </p:spPr>
        <p:txBody>
          <a:bodyPr wrap="square" rtlCol="0">
            <a:spAutoFit/>
          </a:bodyPr>
          <a:lstStyle/>
          <a:p>
            <a:r>
              <a:rPr lang="en-GB" sz="1100" dirty="0" smtClean="0"/>
              <a:t>Environmental Planning</a:t>
            </a:r>
            <a:endParaRPr lang="en-GB" sz="1100" dirty="0"/>
          </a:p>
        </p:txBody>
      </p:sp>
      <p:pic>
        <p:nvPicPr>
          <p:cNvPr id="23" name="Picture 22"/>
          <p:cNvPicPr>
            <a:picLocks noChangeAspect="1"/>
          </p:cNvPicPr>
          <p:nvPr/>
        </p:nvPicPr>
        <p:blipFill>
          <a:blip r:embed="rId3"/>
          <a:stretch>
            <a:fillRect/>
          </a:stretch>
        </p:blipFill>
        <p:spPr>
          <a:xfrm>
            <a:off x="-49348" y="3645024"/>
            <a:ext cx="2050386" cy="1153342"/>
          </a:xfrm>
          <a:prstGeom prst="rect">
            <a:avLst/>
          </a:prstGeom>
        </p:spPr>
      </p:pic>
      <p:sp>
        <p:nvSpPr>
          <p:cNvPr id="25" name="TextBox 24"/>
          <p:cNvSpPr txBox="1"/>
          <p:nvPr/>
        </p:nvSpPr>
        <p:spPr>
          <a:xfrm>
            <a:off x="-61690" y="3383414"/>
            <a:ext cx="2062728" cy="261610"/>
          </a:xfrm>
          <a:prstGeom prst="rect">
            <a:avLst/>
          </a:prstGeom>
          <a:noFill/>
        </p:spPr>
        <p:txBody>
          <a:bodyPr wrap="square" rtlCol="0">
            <a:spAutoFit/>
          </a:bodyPr>
          <a:lstStyle/>
          <a:p>
            <a:r>
              <a:rPr lang="en-GB" sz="1100" dirty="0" smtClean="0"/>
              <a:t>Meteorologist</a:t>
            </a:r>
            <a:endParaRPr lang="en-GB" sz="1100" dirty="0"/>
          </a:p>
        </p:txBody>
      </p:sp>
      <p:pic>
        <p:nvPicPr>
          <p:cNvPr id="26" name="Picture 25"/>
          <p:cNvPicPr>
            <a:picLocks noChangeAspect="1"/>
          </p:cNvPicPr>
          <p:nvPr/>
        </p:nvPicPr>
        <p:blipFill>
          <a:blip r:embed="rId3"/>
          <a:stretch>
            <a:fillRect/>
          </a:stretch>
        </p:blipFill>
        <p:spPr>
          <a:xfrm>
            <a:off x="2497329" y="3645024"/>
            <a:ext cx="2090689" cy="816675"/>
          </a:xfrm>
          <a:prstGeom prst="rect">
            <a:avLst/>
          </a:prstGeom>
        </p:spPr>
      </p:pic>
      <p:sp>
        <p:nvSpPr>
          <p:cNvPr id="27" name="TextBox 26"/>
          <p:cNvSpPr txBox="1"/>
          <p:nvPr/>
        </p:nvSpPr>
        <p:spPr>
          <a:xfrm>
            <a:off x="2497329" y="3383414"/>
            <a:ext cx="2062728" cy="261610"/>
          </a:xfrm>
          <a:prstGeom prst="rect">
            <a:avLst/>
          </a:prstGeom>
          <a:noFill/>
        </p:spPr>
        <p:txBody>
          <a:bodyPr wrap="square" rtlCol="0">
            <a:spAutoFit/>
          </a:bodyPr>
          <a:lstStyle/>
          <a:p>
            <a:r>
              <a:rPr lang="en-GB" sz="1100" dirty="0" smtClean="0"/>
              <a:t>Town and Transport Planning</a:t>
            </a:r>
            <a:endParaRPr lang="en-GB" sz="1100" dirty="0"/>
          </a:p>
        </p:txBody>
      </p:sp>
      <p:pic>
        <p:nvPicPr>
          <p:cNvPr id="28" name="Picture 27"/>
          <p:cNvPicPr>
            <a:picLocks noChangeAspect="1"/>
          </p:cNvPicPr>
          <p:nvPr/>
        </p:nvPicPr>
        <p:blipFill rotWithShape="1">
          <a:blip r:embed="rId3"/>
          <a:srcRect b="27467"/>
          <a:stretch/>
        </p:blipFill>
        <p:spPr>
          <a:xfrm>
            <a:off x="5129174" y="3645024"/>
            <a:ext cx="2088978" cy="1512168"/>
          </a:xfrm>
          <a:prstGeom prst="rect">
            <a:avLst/>
          </a:prstGeom>
        </p:spPr>
      </p:pic>
      <p:sp>
        <p:nvSpPr>
          <p:cNvPr id="29" name="TextBox 28"/>
          <p:cNvSpPr txBox="1"/>
          <p:nvPr/>
        </p:nvSpPr>
        <p:spPr>
          <a:xfrm>
            <a:off x="5128115" y="3383414"/>
            <a:ext cx="2062728" cy="261610"/>
          </a:xfrm>
          <a:prstGeom prst="rect">
            <a:avLst/>
          </a:prstGeom>
          <a:noFill/>
        </p:spPr>
        <p:txBody>
          <a:bodyPr wrap="square" rtlCol="0">
            <a:spAutoFit/>
          </a:bodyPr>
          <a:lstStyle/>
          <a:p>
            <a:r>
              <a:rPr lang="en-GB" sz="1100" dirty="0" smtClean="0"/>
              <a:t>Sustainable Analyst - Banking</a:t>
            </a:r>
            <a:endParaRPr lang="en-GB" sz="1100" dirty="0"/>
          </a:p>
        </p:txBody>
      </p:sp>
      <p:pic>
        <p:nvPicPr>
          <p:cNvPr id="30" name="Picture 29"/>
          <p:cNvPicPr>
            <a:picLocks noChangeAspect="1"/>
          </p:cNvPicPr>
          <p:nvPr/>
        </p:nvPicPr>
        <p:blipFill>
          <a:blip r:embed="rId3"/>
          <a:stretch>
            <a:fillRect/>
          </a:stretch>
        </p:blipFill>
        <p:spPr>
          <a:xfrm>
            <a:off x="7738739" y="3645024"/>
            <a:ext cx="2088855" cy="1367327"/>
          </a:xfrm>
          <a:prstGeom prst="rect">
            <a:avLst/>
          </a:prstGeom>
        </p:spPr>
      </p:pic>
      <p:sp>
        <p:nvSpPr>
          <p:cNvPr id="31" name="TextBox 30"/>
          <p:cNvSpPr txBox="1"/>
          <p:nvPr/>
        </p:nvSpPr>
        <p:spPr>
          <a:xfrm>
            <a:off x="7711430" y="3383414"/>
            <a:ext cx="2062728" cy="261610"/>
          </a:xfrm>
          <a:prstGeom prst="rect">
            <a:avLst/>
          </a:prstGeom>
          <a:noFill/>
        </p:spPr>
        <p:txBody>
          <a:bodyPr wrap="square" rtlCol="0">
            <a:spAutoFit/>
          </a:bodyPr>
          <a:lstStyle/>
          <a:p>
            <a:r>
              <a:rPr lang="en-GB" sz="1100" dirty="0" smtClean="0"/>
              <a:t>Sustainable Consultancy</a:t>
            </a:r>
            <a:endParaRPr lang="en-GB" sz="1100" dirty="0"/>
          </a:p>
        </p:txBody>
      </p:sp>
      <p:pic>
        <p:nvPicPr>
          <p:cNvPr id="32" name="Picture 31"/>
          <p:cNvPicPr>
            <a:picLocks noChangeAspect="1"/>
          </p:cNvPicPr>
          <p:nvPr/>
        </p:nvPicPr>
        <p:blipFill>
          <a:blip r:embed="rId3"/>
          <a:stretch>
            <a:fillRect/>
          </a:stretch>
        </p:blipFill>
        <p:spPr>
          <a:xfrm>
            <a:off x="10267436" y="1853918"/>
            <a:ext cx="2058439" cy="1445644"/>
          </a:xfrm>
          <a:prstGeom prst="rect">
            <a:avLst/>
          </a:prstGeom>
        </p:spPr>
      </p:pic>
      <p:sp>
        <p:nvSpPr>
          <p:cNvPr id="33" name="TextBox 32"/>
          <p:cNvSpPr txBox="1"/>
          <p:nvPr/>
        </p:nvSpPr>
        <p:spPr>
          <a:xfrm>
            <a:off x="10263147" y="1582181"/>
            <a:ext cx="2062728" cy="261610"/>
          </a:xfrm>
          <a:prstGeom prst="rect">
            <a:avLst/>
          </a:prstGeom>
          <a:noFill/>
        </p:spPr>
        <p:txBody>
          <a:bodyPr wrap="square" rtlCol="0">
            <a:spAutoFit/>
          </a:bodyPr>
          <a:lstStyle/>
          <a:p>
            <a:r>
              <a:rPr lang="en-GB" sz="1100" dirty="0" smtClean="0"/>
              <a:t>Journalist</a:t>
            </a:r>
            <a:endParaRPr lang="en-GB" sz="1100" dirty="0"/>
          </a:p>
        </p:txBody>
      </p:sp>
      <p:pic>
        <p:nvPicPr>
          <p:cNvPr id="34" name="Picture 33"/>
          <p:cNvPicPr>
            <a:picLocks noChangeAspect="1"/>
          </p:cNvPicPr>
          <p:nvPr/>
        </p:nvPicPr>
        <p:blipFill rotWithShape="1">
          <a:blip r:embed="rId3"/>
          <a:srcRect b="35433"/>
          <a:stretch/>
        </p:blipFill>
        <p:spPr>
          <a:xfrm flipH="1">
            <a:off x="10281042" y="3645024"/>
            <a:ext cx="2079654" cy="2012170"/>
          </a:xfrm>
          <a:prstGeom prst="rect">
            <a:avLst/>
          </a:prstGeom>
        </p:spPr>
      </p:pic>
      <p:sp>
        <p:nvSpPr>
          <p:cNvPr id="35" name="TextBox 34"/>
          <p:cNvSpPr txBox="1"/>
          <p:nvPr/>
        </p:nvSpPr>
        <p:spPr>
          <a:xfrm>
            <a:off x="10263147" y="3357681"/>
            <a:ext cx="2062728" cy="261610"/>
          </a:xfrm>
          <a:prstGeom prst="rect">
            <a:avLst/>
          </a:prstGeom>
          <a:noFill/>
        </p:spPr>
        <p:txBody>
          <a:bodyPr wrap="square" rtlCol="0">
            <a:spAutoFit/>
          </a:bodyPr>
          <a:lstStyle/>
          <a:p>
            <a:r>
              <a:rPr lang="en-GB" sz="1100" dirty="0" smtClean="0"/>
              <a:t>Landscape Architect</a:t>
            </a:r>
            <a:endParaRPr lang="en-GB" sz="1100" dirty="0"/>
          </a:p>
        </p:txBody>
      </p:sp>
      <p:pic>
        <p:nvPicPr>
          <p:cNvPr id="36" name="Picture 35"/>
          <p:cNvPicPr>
            <a:picLocks noChangeAspect="1"/>
          </p:cNvPicPr>
          <p:nvPr/>
        </p:nvPicPr>
        <p:blipFill>
          <a:blip r:embed="rId3"/>
          <a:stretch>
            <a:fillRect/>
          </a:stretch>
        </p:blipFill>
        <p:spPr>
          <a:xfrm>
            <a:off x="-61690" y="5662159"/>
            <a:ext cx="2062728" cy="1289205"/>
          </a:xfrm>
          <a:prstGeom prst="rect">
            <a:avLst/>
          </a:prstGeom>
        </p:spPr>
      </p:pic>
      <p:sp>
        <p:nvSpPr>
          <p:cNvPr id="37" name="TextBox 36"/>
          <p:cNvSpPr txBox="1"/>
          <p:nvPr/>
        </p:nvSpPr>
        <p:spPr>
          <a:xfrm>
            <a:off x="-61690" y="5395584"/>
            <a:ext cx="2062728" cy="261610"/>
          </a:xfrm>
          <a:prstGeom prst="rect">
            <a:avLst/>
          </a:prstGeom>
          <a:noFill/>
        </p:spPr>
        <p:txBody>
          <a:bodyPr wrap="square" rtlCol="0">
            <a:spAutoFit/>
          </a:bodyPr>
          <a:lstStyle/>
          <a:p>
            <a:r>
              <a:rPr lang="en-GB" sz="1100" dirty="0" smtClean="0"/>
              <a:t>Law and Business</a:t>
            </a:r>
            <a:endParaRPr lang="en-GB" sz="1100" dirty="0"/>
          </a:p>
        </p:txBody>
      </p:sp>
      <p:pic>
        <p:nvPicPr>
          <p:cNvPr id="38" name="Picture 37"/>
          <p:cNvPicPr>
            <a:picLocks noChangeAspect="1"/>
          </p:cNvPicPr>
          <p:nvPr/>
        </p:nvPicPr>
        <p:blipFill>
          <a:blip r:embed="rId3"/>
          <a:stretch>
            <a:fillRect/>
          </a:stretch>
        </p:blipFill>
        <p:spPr>
          <a:xfrm>
            <a:off x="2511309" y="5657194"/>
            <a:ext cx="2062728" cy="1178524"/>
          </a:xfrm>
          <a:prstGeom prst="rect">
            <a:avLst/>
          </a:prstGeom>
        </p:spPr>
      </p:pic>
      <p:sp>
        <p:nvSpPr>
          <p:cNvPr id="39" name="TextBox 38"/>
          <p:cNvSpPr txBox="1"/>
          <p:nvPr/>
        </p:nvSpPr>
        <p:spPr>
          <a:xfrm>
            <a:off x="2511309" y="5408277"/>
            <a:ext cx="2062728" cy="261610"/>
          </a:xfrm>
          <a:prstGeom prst="rect">
            <a:avLst/>
          </a:prstGeom>
          <a:noFill/>
        </p:spPr>
        <p:txBody>
          <a:bodyPr wrap="square" rtlCol="0">
            <a:spAutoFit/>
          </a:bodyPr>
          <a:lstStyle/>
          <a:p>
            <a:r>
              <a:rPr lang="en-GB" sz="1100" dirty="0" smtClean="0"/>
              <a:t>Research Organisations</a:t>
            </a:r>
            <a:endParaRPr lang="en-GB" sz="1100" dirty="0"/>
          </a:p>
        </p:txBody>
      </p:sp>
      <p:pic>
        <p:nvPicPr>
          <p:cNvPr id="40" name="Picture 39"/>
          <p:cNvPicPr>
            <a:picLocks noChangeAspect="1"/>
          </p:cNvPicPr>
          <p:nvPr/>
        </p:nvPicPr>
        <p:blipFill rotWithShape="1">
          <a:blip r:embed="rId3"/>
          <a:srcRect l="11560" t="17210" r="27978" b="23708"/>
          <a:stretch/>
        </p:blipFill>
        <p:spPr>
          <a:xfrm>
            <a:off x="5128115" y="5657194"/>
            <a:ext cx="2090037" cy="1826481"/>
          </a:xfrm>
          <a:prstGeom prst="rect">
            <a:avLst/>
          </a:prstGeom>
        </p:spPr>
      </p:pic>
      <p:sp>
        <p:nvSpPr>
          <p:cNvPr id="41" name="TextBox 40"/>
          <p:cNvSpPr txBox="1"/>
          <p:nvPr/>
        </p:nvSpPr>
        <p:spPr>
          <a:xfrm>
            <a:off x="5128115" y="5422566"/>
            <a:ext cx="2062728" cy="261610"/>
          </a:xfrm>
          <a:prstGeom prst="rect">
            <a:avLst/>
          </a:prstGeom>
          <a:noFill/>
        </p:spPr>
        <p:txBody>
          <a:bodyPr wrap="square" rtlCol="0">
            <a:spAutoFit/>
          </a:bodyPr>
          <a:lstStyle/>
          <a:p>
            <a:r>
              <a:rPr lang="en-GB" sz="1100" dirty="0" smtClean="0"/>
              <a:t>Army</a:t>
            </a:r>
            <a:endParaRPr lang="en-GB" sz="1100" dirty="0"/>
          </a:p>
        </p:txBody>
      </p:sp>
      <p:pic>
        <p:nvPicPr>
          <p:cNvPr id="42" name="Picture 41"/>
          <p:cNvPicPr>
            <a:picLocks noChangeAspect="1"/>
          </p:cNvPicPr>
          <p:nvPr/>
        </p:nvPicPr>
        <p:blipFill>
          <a:blip r:embed="rId3"/>
          <a:stretch>
            <a:fillRect/>
          </a:stretch>
        </p:blipFill>
        <p:spPr>
          <a:xfrm>
            <a:off x="7738739" y="5623681"/>
            <a:ext cx="2063042" cy="1212037"/>
          </a:xfrm>
          <a:prstGeom prst="rect">
            <a:avLst/>
          </a:prstGeom>
        </p:spPr>
      </p:pic>
      <p:sp>
        <p:nvSpPr>
          <p:cNvPr id="43" name="TextBox 42"/>
          <p:cNvSpPr txBox="1"/>
          <p:nvPr/>
        </p:nvSpPr>
        <p:spPr>
          <a:xfrm>
            <a:off x="7718233" y="5373216"/>
            <a:ext cx="2062728" cy="261610"/>
          </a:xfrm>
          <a:prstGeom prst="rect">
            <a:avLst/>
          </a:prstGeom>
          <a:noFill/>
        </p:spPr>
        <p:txBody>
          <a:bodyPr wrap="square" rtlCol="0">
            <a:spAutoFit/>
          </a:bodyPr>
          <a:lstStyle/>
          <a:p>
            <a:r>
              <a:rPr lang="en-GB" sz="1100" dirty="0" smtClean="0"/>
              <a:t>Police</a:t>
            </a:r>
            <a:endParaRPr lang="en-GB" sz="1100" dirty="0"/>
          </a:p>
        </p:txBody>
      </p:sp>
    </p:spTree>
    <p:extLst>
      <p:ext uri="{BB962C8B-B14F-4D97-AF65-F5344CB8AC3E}">
        <p14:creationId xmlns:p14="http://schemas.microsoft.com/office/powerpoint/2010/main" val="4237657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4644" y="87016"/>
            <a:ext cx="11968690" cy="461665"/>
          </a:xfrm>
          <a:prstGeom prst="rect">
            <a:avLst/>
          </a:prstGeom>
          <a:solidFill>
            <a:schemeClr val="accent3">
              <a:lumMod val="75000"/>
            </a:schemeClr>
          </a:solidFill>
        </p:spPr>
        <p:txBody>
          <a:bodyPr wrap="square" rtlCol="0">
            <a:spAutoFit/>
          </a:bodyPr>
          <a:lstStyle/>
          <a:p>
            <a:pPr algn="ctr"/>
            <a:r>
              <a:rPr lang="en-GB" sz="2400" b="1" dirty="0" smtClean="0">
                <a:solidFill>
                  <a:schemeClr val="bg1"/>
                </a:solidFill>
                <a:latin typeface="Bliss 2 Regular" panose="02000506030000020004" pitchFamily="50" charset="0"/>
                <a:ea typeface="Century Gothic" charset="0"/>
                <a:cs typeface="Century Gothic" charset="0"/>
              </a:rPr>
              <a:t>How am I assessed and graded?</a:t>
            </a:r>
            <a:endParaRPr lang="en-GB" sz="2400" b="1" dirty="0">
              <a:solidFill>
                <a:schemeClr val="bg1"/>
              </a:solidFill>
              <a:latin typeface="Bliss 2 Regular" panose="02000506030000020004" pitchFamily="50" charset="0"/>
              <a:ea typeface="Century Gothic" charset="0"/>
              <a:cs typeface="Century Gothic" charset="0"/>
            </a:endParaRPr>
          </a:p>
        </p:txBody>
      </p:sp>
      <p:sp>
        <p:nvSpPr>
          <p:cNvPr id="11" name="TextBox 10"/>
          <p:cNvSpPr txBox="1"/>
          <p:nvPr/>
        </p:nvSpPr>
        <p:spPr>
          <a:xfrm>
            <a:off x="96751" y="620688"/>
            <a:ext cx="11998149" cy="338554"/>
          </a:xfrm>
          <a:prstGeom prst="rect">
            <a:avLst/>
          </a:prstGeom>
          <a:solidFill>
            <a:srgbClr val="FFFF00"/>
          </a:solidFill>
          <a:ln>
            <a:solidFill>
              <a:schemeClr val="bg1"/>
            </a:solidFill>
          </a:ln>
        </p:spPr>
        <p:txBody>
          <a:bodyPr wrap="square" rtlCol="0">
            <a:spAutoFit/>
          </a:bodyPr>
          <a:lstStyle/>
          <a:p>
            <a:pPr algn="ctr"/>
            <a:endParaRPr lang="en-GB" sz="1600" dirty="0">
              <a:latin typeface="Bliss 2 Regular" panose="02000506030000020004" pitchFamily="50" charset="0"/>
              <a:ea typeface="Century Gothic" charset="0"/>
              <a:cs typeface="Century Gothic"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822927559"/>
              </p:ext>
            </p:extLst>
          </p:nvPr>
        </p:nvGraphicFramePr>
        <p:xfrm>
          <a:off x="5591944" y="1484784"/>
          <a:ext cx="3237865" cy="4634537"/>
        </p:xfrm>
        <a:graphic>
          <a:graphicData uri="http://schemas.openxmlformats.org/drawingml/2006/table">
            <a:tbl>
              <a:tblPr firstRow="1" firstCol="1" bandRow="1">
                <a:tableStyleId>{5940675A-B579-460E-94D1-54222C63F5DA}</a:tableStyleId>
              </a:tblPr>
              <a:tblGrid>
                <a:gridCol w="3237865">
                  <a:extLst>
                    <a:ext uri="{9D8B030D-6E8A-4147-A177-3AD203B41FA5}">
                      <a16:colId xmlns:a16="http://schemas.microsoft.com/office/drawing/2014/main" val="3613765342"/>
                    </a:ext>
                  </a:extLst>
                </a:gridCol>
              </a:tblGrid>
              <a:tr h="864096">
                <a:tc>
                  <a:txBody>
                    <a:bodyPr/>
                    <a:lstStyle/>
                    <a:p>
                      <a:pPr marL="4445" algn="ctr">
                        <a:lnSpc>
                          <a:spcPct val="107000"/>
                        </a:lnSpc>
                        <a:spcAft>
                          <a:spcPts val="0"/>
                        </a:spcAft>
                      </a:pPr>
                      <a:r>
                        <a:rPr lang="en-GB" sz="1200" b="1" i="1" u="sng" dirty="0" smtClean="0">
                          <a:solidFill>
                            <a:srgbClr val="FF0000"/>
                          </a:solidFill>
                          <a:effectLst/>
                          <a:uFill>
                            <a:solidFill>
                              <a:srgbClr val="000000"/>
                            </a:solidFill>
                          </a:uFill>
                        </a:rPr>
                        <a:t>Paper 1: Physical </a:t>
                      </a:r>
                      <a:r>
                        <a:rPr lang="en-GB" sz="1200" b="1" i="1" u="sng" dirty="0">
                          <a:solidFill>
                            <a:srgbClr val="FF0000"/>
                          </a:solidFill>
                          <a:effectLst/>
                          <a:uFill>
                            <a:solidFill>
                              <a:srgbClr val="000000"/>
                            </a:solidFill>
                          </a:uFill>
                        </a:rPr>
                        <a:t>Geography Exam</a:t>
                      </a:r>
                      <a:r>
                        <a:rPr lang="en-GB" sz="1200" b="1" i="1" dirty="0">
                          <a:solidFill>
                            <a:srgbClr val="FF0000"/>
                          </a:solidFill>
                          <a:effectLst/>
                        </a:rPr>
                        <a:t> </a:t>
                      </a:r>
                      <a:endParaRPr lang="en-GB" sz="1100" b="1" i="1" dirty="0">
                        <a:solidFill>
                          <a:srgbClr val="FF0000"/>
                        </a:solidFill>
                        <a:effectLst/>
                      </a:endParaRPr>
                    </a:p>
                    <a:p>
                      <a:pPr algn="ctr">
                        <a:lnSpc>
                          <a:spcPct val="107000"/>
                        </a:lnSpc>
                        <a:spcAft>
                          <a:spcPts val="0"/>
                        </a:spcAft>
                      </a:pPr>
                      <a:r>
                        <a:rPr lang="en-GB" sz="1200" dirty="0">
                          <a:effectLst/>
                        </a:rPr>
                        <a:t>2hrs 30 </a:t>
                      </a:r>
                      <a:r>
                        <a:rPr lang="en-GB" sz="1200" dirty="0" smtClean="0">
                          <a:effectLst/>
                        </a:rPr>
                        <a:t>minutes</a:t>
                      </a:r>
                      <a:endParaRPr lang="en-GB" sz="1100" dirty="0">
                        <a:effectLst/>
                      </a:endParaRPr>
                    </a:p>
                    <a:p>
                      <a:pPr algn="ctr">
                        <a:lnSpc>
                          <a:spcPct val="107000"/>
                        </a:lnSpc>
                        <a:spcAft>
                          <a:spcPts val="0"/>
                        </a:spcAft>
                      </a:pPr>
                      <a:r>
                        <a:rPr lang="en-GB" sz="1200" dirty="0">
                          <a:effectLst/>
                        </a:rPr>
                        <a:t>3 Sections </a:t>
                      </a:r>
                      <a:endParaRPr lang="en-GB" sz="1100" dirty="0">
                        <a:effectLst/>
                      </a:endParaRPr>
                    </a:p>
                    <a:p>
                      <a:pPr algn="ctr">
                        <a:lnSpc>
                          <a:spcPct val="107000"/>
                        </a:lnSpc>
                        <a:spcAft>
                          <a:spcPts val="0"/>
                        </a:spcAft>
                      </a:pPr>
                      <a:r>
                        <a:rPr lang="en-GB" sz="1200" dirty="0">
                          <a:effectLst/>
                        </a:rPr>
                        <a:t>120 </a:t>
                      </a:r>
                      <a:r>
                        <a:rPr lang="en-GB" sz="1200" dirty="0" smtClean="0">
                          <a:effectLst/>
                        </a:rPr>
                        <a:t>marks</a:t>
                      </a:r>
                      <a:endParaRPr lang="en-GB" sz="1100" dirty="0">
                        <a:effectLst/>
                      </a:endParaRPr>
                    </a:p>
                  </a:txBody>
                  <a:tcPr marL="68580" marR="73025" marT="33655" marB="0">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498816833"/>
                  </a:ext>
                </a:extLst>
              </a:tr>
              <a:tr h="937895">
                <a:tc>
                  <a:txBody>
                    <a:bodyPr/>
                    <a:lstStyle/>
                    <a:p>
                      <a:pPr algn="ctr">
                        <a:lnSpc>
                          <a:spcPct val="107000"/>
                        </a:lnSpc>
                        <a:spcAft>
                          <a:spcPts val="0"/>
                        </a:spcAft>
                      </a:pPr>
                      <a:r>
                        <a:rPr lang="en-GB" sz="1200" b="1" u="sng" dirty="0">
                          <a:effectLst/>
                        </a:rPr>
                        <a:t>Water and Carbon Cycle </a:t>
                      </a:r>
                      <a:endParaRPr lang="en-GB" sz="1100" b="1" u="sng" dirty="0">
                        <a:effectLst/>
                      </a:endParaRPr>
                    </a:p>
                    <a:p>
                      <a:pPr algn="ctr">
                        <a:lnSpc>
                          <a:spcPct val="107000"/>
                        </a:lnSpc>
                        <a:spcAft>
                          <a:spcPts val="0"/>
                        </a:spcAft>
                      </a:pPr>
                      <a:r>
                        <a:rPr lang="en-GB" sz="1200" dirty="0">
                          <a:effectLst/>
                        </a:rPr>
                        <a:t>4 mark Q x 1 </a:t>
                      </a:r>
                      <a:endParaRPr lang="en-GB" sz="1100" dirty="0">
                        <a:effectLst/>
                      </a:endParaRPr>
                    </a:p>
                    <a:p>
                      <a:pPr algn="ctr">
                        <a:lnSpc>
                          <a:spcPct val="107000"/>
                        </a:lnSpc>
                        <a:spcAft>
                          <a:spcPts val="0"/>
                        </a:spcAft>
                      </a:pPr>
                      <a:r>
                        <a:rPr lang="en-GB" sz="1200" dirty="0">
                          <a:effectLst/>
                        </a:rPr>
                        <a:t>6 mark Q x 2 </a:t>
                      </a:r>
                      <a:endParaRPr lang="en-GB" sz="1100" dirty="0">
                        <a:effectLst/>
                      </a:endParaRPr>
                    </a:p>
                    <a:p>
                      <a:pPr algn="ctr">
                        <a:lnSpc>
                          <a:spcPct val="107000"/>
                        </a:lnSpc>
                        <a:spcAft>
                          <a:spcPts val="0"/>
                        </a:spcAft>
                      </a:pPr>
                      <a:r>
                        <a:rPr lang="en-GB" sz="1200" dirty="0">
                          <a:effectLst/>
                        </a:rPr>
                        <a:t>20 mark Q x1 </a:t>
                      </a:r>
                      <a:endParaRPr lang="en-GB" sz="1100" dirty="0">
                        <a:effectLst/>
                      </a:endParaRPr>
                    </a:p>
                    <a:p>
                      <a:pPr algn="ctr">
                        <a:lnSpc>
                          <a:spcPct val="107000"/>
                        </a:lnSpc>
                        <a:spcAft>
                          <a:spcPts val="0"/>
                        </a:spcAft>
                      </a:pPr>
                      <a:r>
                        <a:rPr lang="en-GB" sz="1200" dirty="0">
                          <a:effectLst/>
                        </a:rPr>
                        <a:t>(Total 36) </a:t>
                      </a:r>
                      <a:endParaRPr lang="en-GB" sz="1200" dirty="0" smtClean="0">
                        <a:effectLst/>
                      </a:endParaRPr>
                    </a:p>
                    <a:p>
                      <a:pPr algn="ctr">
                        <a:lnSpc>
                          <a:spcPct val="107000"/>
                        </a:lnSpc>
                        <a:spcAft>
                          <a:spcPts val="0"/>
                        </a:spcAft>
                      </a:pP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33655" marB="0">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283505237"/>
                  </a:ext>
                </a:extLst>
              </a:tr>
              <a:tr h="937260">
                <a:tc>
                  <a:txBody>
                    <a:bodyPr/>
                    <a:lstStyle/>
                    <a:p>
                      <a:pPr algn="ctr">
                        <a:lnSpc>
                          <a:spcPct val="107000"/>
                        </a:lnSpc>
                        <a:spcAft>
                          <a:spcPts val="0"/>
                        </a:spcAft>
                      </a:pPr>
                      <a:r>
                        <a:rPr lang="en-GB" sz="1200" b="1" u="sng" dirty="0">
                          <a:effectLst/>
                        </a:rPr>
                        <a:t>Coastal systems </a:t>
                      </a:r>
                      <a:endParaRPr lang="en-GB" sz="1100" b="1" u="sng" dirty="0">
                        <a:effectLst/>
                      </a:endParaRPr>
                    </a:p>
                    <a:p>
                      <a:pPr algn="ctr">
                        <a:lnSpc>
                          <a:spcPct val="107000"/>
                        </a:lnSpc>
                        <a:spcAft>
                          <a:spcPts val="0"/>
                        </a:spcAft>
                      </a:pPr>
                      <a:r>
                        <a:rPr lang="en-GB" sz="1200" dirty="0">
                          <a:effectLst/>
                        </a:rPr>
                        <a:t>4 mark Q x 1 </a:t>
                      </a:r>
                      <a:endParaRPr lang="en-GB" sz="1100" dirty="0">
                        <a:effectLst/>
                      </a:endParaRPr>
                    </a:p>
                    <a:p>
                      <a:pPr algn="ctr">
                        <a:lnSpc>
                          <a:spcPct val="107000"/>
                        </a:lnSpc>
                        <a:spcAft>
                          <a:spcPts val="0"/>
                        </a:spcAft>
                      </a:pPr>
                      <a:r>
                        <a:rPr lang="en-GB" sz="1200" dirty="0">
                          <a:effectLst/>
                        </a:rPr>
                        <a:t>6 mark Q x 2 </a:t>
                      </a:r>
                      <a:endParaRPr lang="en-GB" sz="1100" dirty="0">
                        <a:effectLst/>
                      </a:endParaRPr>
                    </a:p>
                    <a:p>
                      <a:pPr algn="ctr">
                        <a:lnSpc>
                          <a:spcPct val="107000"/>
                        </a:lnSpc>
                        <a:spcAft>
                          <a:spcPts val="0"/>
                        </a:spcAft>
                      </a:pPr>
                      <a:r>
                        <a:rPr lang="en-GB" sz="1200" dirty="0">
                          <a:effectLst/>
                        </a:rPr>
                        <a:t>20 mark Q x1 </a:t>
                      </a:r>
                      <a:endParaRPr lang="en-GB" sz="1100" dirty="0">
                        <a:effectLst/>
                      </a:endParaRPr>
                    </a:p>
                    <a:p>
                      <a:pPr algn="ctr">
                        <a:lnSpc>
                          <a:spcPct val="107000"/>
                        </a:lnSpc>
                        <a:spcAft>
                          <a:spcPts val="0"/>
                        </a:spcAft>
                      </a:pPr>
                      <a:r>
                        <a:rPr lang="en-GB" sz="1200" dirty="0">
                          <a:effectLst/>
                        </a:rPr>
                        <a:t>(Total 36) </a:t>
                      </a:r>
                      <a:endParaRPr lang="en-GB" sz="1200" dirty="0" smtClean="0">
                        <a:effectLst/>
                      </a:endParaRPr>
                    </a:p>
                    <a:p>
                      <a:pPr algn="ctr">
                        <a:lnSpc>
                          <a:spcPct val="107000"/>
                        </a:lnSpc>
                        <a:spcAft>
                          <a:spcPts val="0"/>
                        </a:spcAft>
                      </a:pP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33655"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6863769"/>
                  </a:ext>
                </a:extLst>
              </a:tr>
              <a:tr h="1122045">
                <a:tc>
                  <a:txBody>
                    <a:bodyPr/>
                    <a:lstStyle/>
                    <a:p>
                      <a:pPr algn="ctr">
                        <a:lnSpc>
                          <a:spcPct val="107000"/>
                        </a:lnSpc>
                        <a:spcAft>
                          <a:spcPts val="0"/>
                        </a:spcAft>
                      </a:pPr>
                      <a:r>
                        <a:rPr lang="en-GB" sz="1200" b="1" u="sng" dirty="0">
                          <a:effectLst/>
                        </a:rPr>
                        <a:t>Hazards</a:t>
                      </a:r>
                      <a:r>
                        <a:rPr lang="en-GB" sz="1200" dirty="0">
                          <a:effectLst/>
                        </a:rPr>
                        <a:t> </a:t>
                      </a:r>
                      <a:endParaRPr lang="en-GB" sz="1100" dirty="0">
                        <a:effectLst/>
                      </a:endParaRPr>
                    </a:p>
                    <a:p>
                      <a:pPr algn="ctr">
                        <a:lnSpc>
                          <a:spcPct val="107000"/>
                        </a:lnSpc>
                        <a:spcAft>
                          <a:spcPts val="0"/>
                        </a:spcAft>
                      </a:pPr>
                      <a:r>
                        <a:rPr lang="en-GB" sz="1200" dirty="0">
                          <a:effectLst/>
                        </a:rPr>
                        <a:t>Multiple choice 1 mark x 4 </a:t>
                      </a:r>
                      <a:endParaRPr lang="en-GB" sz="1100" dirty="0">
                        <a:effectLst/>
                      </a:endParaRPr>
                    </a:p>
                    <a:p>
                      <a:pPr algn="ctr">
                        <a:lnSpc>
                          <a:spcPct val="107000"/>
                        </a:lnSpc>
                        <a:spcAft>
                          <a:spcPts val="0"/>
                        </a:spcAft>
                      </a:pPr>
                      <a:r>
                        <a:rPr lang="en-GB" sz="1200" dirty="0">
                          <a:effectLst/>
                        </a:rPr>
                        <a:t>6 mark Q X 1 </a:t>
                      </a:r>
                      <a:endParaRPr lang="en-GB" sz="1100" dirty="0">
                        <a:effectLst/>
                      </a:endParaRPr>
                    </a:p>
                    <a:p>
                      <a:pPr algn="ctr">
                        <a:lnSpc>
                          <a:spcPct val="107000"/>
                        </a:lnSpc>
                        <a:spcAft>
                          <a:spcPts val="0"/>
                        </a:spcAft>
                      </a:pPr>
                      <a:r>
                        <a:rPr lang="en-GB" sz="1200" dirty="0">
                          <a:effectLst/>
                        </a:rPr>
                        <a:t>9 Mark Q x2 </a:t>
                      </a:r>
                      <a:endParaRPr lang="en-GB" sz="1100" dirty="0">
                        <a:effectLst/>
                      </a:endParaRPr>
                    </a:p>
                    <a:p>
                      <a:pPr algn="ctr">
                        <a:lnSpc>
                          <a:spcPct val="107000"/>
                        </a:lnSpc>
                        <a:spcAft>
                          <a:spcPts val="0"/>
                        </a:spcAft>
                      </a:pPr>
                      <a:r>
                        <a:rPr lang="en-GB" sz="1200" dirty="0">
                          <a:effectLst/>
                        </a:rPr>
                        <a:t>20 mark x1 </a:t>
                      </a:r>
                      <a:endParaRPr lang="en-GB" sz="1100" dirty="0">
                        <a:effectLst/>
                      </a:endParaRPr>
                    </a:p>
                    <a:p>
                      <a:pPr algn="ctr">
                        <a:lnSpc>
                          <a:spcPct val="107000"/>
                        </a:lnSpc>
                        <a:spcAft>
                          <a:spcPts val="0"/>
                        </a:spcAft>
                      </a:pPr>
                      <a:r>
                        <a:rPr lang="en-GB" sz="1200" dirty="0">
                          <a:effectLst/>
                        </a:rPr>
                        <a:t>Total 48 </a:t>
                      </a:r>
                      <a:endParaRPr lang="en-GB" sz="1200" dirty="0" smtClean="0">
                        <a:effectLst/>
                      </a:endParaRPr>
                    </a:p>
                    <a:p>
                      <a:pPr algn="ctr">
                        <a:lnSpc>
                          <a:spcPct val="107000"/>
                        </a:lnSpc>
                        <a:spcAft>
                          <a:spcPts val="0"/>
                        </a:spcAft>
                      </a:pP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33655" marB="0">
                    <a:lnT w="12700" cap="flat" cmpd="sng" algn="ctr">
                      <a:solidFill>
                        <a:schemeClr val="bg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2465254889"/>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70109656"/>
              </p:ext>
            </p:extLst>
          </p:nvPr>
        </p:nvGraphicFramePr>
        <p:xfrm>
          <a:off x="124644" y="1484783"/>
          <a:ext cx="3237865" cy="4506422"/>
        </p:xfrm>
        <a:graphic>
          <a:graphicData uri="http://schemas.openxmlformats.org/drawingml/2006/table">
            <a:tbl>
              <a:tblPr firstRow="1" firstCol="1" bandRow="1">
                <a:tableStyleId>{5940675A-B579-460E-94D1-54222C63F5DA}</a:tableStyleId>
              </a:tblPr>
              <a:tblGrid>
                <a:gridCol w="3237865">
                  <a:extLst>
                    <a:ext uri="{9D8B030D-6E8A-4147-A177-3AD203B41FA5}">
                      <a16:colId xmlns:a16="http://schemas.microsoft.com/office/drawing/2014/main" val="3613765342"/>
                    </a:ext>
                  </a:extLst>
                </a:gridCol>
              </a:tblGrid>
              <a:tr h="504057">
                <a:tc>
                  <a:txBody>
                    <a:bodyPr/>
                    <a:lstStyle/>
                    <a:p>
                      <a:pPr marL="4445" algn="ctr">
                        <a:lnSpc>
                          <a:spcPct val="107000"/>
                        </a:lnSpc>
                        <a:spcAft>
                          <a:spcPts val="0"/>
                        </a:spcAft>
                      </a:pPr>
                      <a:r>
                        <a:rPr lang="en-GB" sz="1200" b="1" i="1" u="sng" dirty="0" smtClean="0">
                          <a:solidFill>
                            <a:srgbClr val="FF0000"/>
                          </a:solidFill>
                          <a:effectLst/>
                          <a:uFill>
                            <a:solidFill>
                              <a:srgbClr val="000000"/>
                            </a:solidFill>
                          </a:uFill>
                        </a:rPr>
                        <a:t>A</a:t>
                      </a:r>
                      <a:r>
                        <a:rPr lang="en-GB" sz="1200" b="1" i="1" u="sng" baseline="0" dirty="0" smtClean="0">
                          <a:solidFill>
                            <a:srgbClr val="FF0000"/>
                          </a:solidFill>
                          <a:effectLst/>
                          <a:uFill>
                            <a:solidFill>
                              <a:srgbClr val="000000"/>
                            </a:solidFill>
                          </a:uFill>
                        </a:rPr>
                        <a:t> Level Geography</a:t>
                      </a:r>
                    </a:p>
                    <a:p>
                      <a:pPr marL="4445" algn="ctr">
                        <a:lnSpc>
                          <a:spcPct val="107000"/>
                        </a:lnSpc>
                        <a:spcAft>
                          <a:spcPts val="0"/>
                        </a:spcAft>
                      </a:pPr>
                      <a:r>
                        <a:rPr lang="en-GB" sz="1200" b="1" i="1" u="sng" baseline="0" dirty="0" smtClean="0">
                          <a:solidFill>
                            <a:srgbClr val="FF0000"/>
                          </a:solidFill>
                          <a:effectLst/>
                          <a:uFill>
                            <a:solidFill>
                              <a:srgbClr val="000000"/>
                            </a:solidFill>
                          </a:uFill>
                        </a:rPr>
                        <a:t>Edexcel 9GEO</a:t>
                      </a:r>
                      <a:endParaRPr lang="en-GB" sz="1100" dirty="0">
                        <a:effectLst/>
                      </a:endParaRPr>
                    </a:p>
                  </a:txBody>
                  <a:tcPr marL="68580" marR="73025" marT="33655" marB="0">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498816833"/>
                  </a:ext>
                </a:extLst>
              </a:tr>
              <a:tr h="937895">
                <a:tc>
                  <a:txBody>
                    <a:bodyPr/>
                    <a:lstStyle/>
                    <a:p>
                      <a:pPr algn="ctr">
                        <a:lnSpc>
                          <a:spcPct val="107000"/>
                        </a:lnSpc>
                        <a:spcAft>
                          <a:spcPts val="0"/>
                        </a:spcAft>
                      </a:pPr>
                      <a:r>
                        <a:rPr lang="en-GB" sz="1200" b="1" u="sng" dirty="0" smtClean="0">
                          <a:effectLst/>
                        </a:rPr>
                        <a:t>Paper 1: Physical</a:t>
                      </a:r>
                      <a:endParaRPr lang="en-GB" sz="1200" dirty="0" smtClean="0">
                        <a:effectLst/>
                      </a:endParaRPr>
                    </a:p>
                    <a:p>
                      <a:pPr algn="ctr">
                        <a:lnSpc>
                          <a:spcPct val="107000"/>
                        </a:lnSpc>
                        <a:spcAft>
                          <a:spcPts val="0"/>
                        </a:spcAft>
                      </a:pPr>
                      <a:r>
                        <a:rPr lang="en-GB"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 of the qualification</a:t>
                      </a:r>
                    </a:p>
                    <a:p>
                      <a:pPr algn="ctr">
                        <a:lnSpc>
                          <a:spcPct val="107000"/>
                        </a:lnSpc>
                        <a:spcAft>
                          <a:spcPts val="0"/>
                        </a:spcAft>
                      </a:pPr>
                      <a:r>
                        <a:rPr lang="en-GB"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105 marks</a:t>
                      </a:r>
                      <a:endPar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33655" marB="0">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283505237"/>
                  </a:ext>
                </a:extLst>
              </a:tr>
              <a:tr h="937260">
                <a:tc>
                  <a:txBody>
                    <a:bodyPr/>
                    <a:lstStyle/>
                    <a:p>
                      <a:pPr algn="ctr">
                        <a:lnSpc>
                          <a:spcPct val="107000"/>
                        </a:lnSpc>
                        <a:spcAft>
                          <a:spcPts val="0"/>
                        </a:spcAft>
                      </a:pPr>
                      <a:r>
                        <a:rPr lang="en-GB" sz="1200" b="1" u="sng" dirty="0" smtClean="0">
                          <a:effectLst/>
                        </a:rPr>
                        <a:t>Paper 2: Human</a:t>
                      </a:r>
                      <a:endParaRPr lang="en-GB" sz="1200" dirty="0" smtClean="0">
                        <a:effectLst/>
                      </a:endParaRPr>
                    </a:p>
                    <a:p>
                      <a:pPr algn="ctr">
                        <a:lnSpc>
                          <a:spcPct val="107000"/>
                        </a:lnSpc>
                        <a:spcAft>
                          <a:spcPts val="0"/>
                        </a:spcAft>
                      </a:pPr>
                      <a:r>
                        <a:rPr lang="en-GB"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 of the qualification</a:t>
                      </a:r>
                    </a:p>
                    <a:p>
                      <a:pPr algn="ctr">
                        <a:lnSpc>
                          <a:spcPct val="107000"/>
                        </a:lnSpc>
                        <a:spcAft>
                          <a:spcPts val="0"/>
                        </a:spcAft>
                      </a:pPr>
                      <a:r>
                        <a:rPr lang="en-GB"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105 marks</a:t>
                      </a:r>
                      <a:endPar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33655"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6863769"/>
                  </a:ext>
                </a:extLst>
              </a:tr>
              <a:tr h="1005165">
                <a:tc>
                  <a:txBody>
                    <a:bodyPr/>
                    <a:lstStyle/>
                    <a:p>
                      <a:pPr algn="ctr">
                        <a:lnSpc>
                          <a:spcPct val="107000"/>
                        </a:lnSpc>
                        <a:spcAft>
                          <a:spcPts val="0"/>
                        </a:spcAft>
                      </a:pPr>
                      <a:r>
                        <a:rPr lang="en-GB" sz="1200" b="1" u="sng" dirty="0" smtClean="0">
                          <a:effectLst/>
                        </a:rPr>
                        <a:t>Paper 3: Synoptic</a:t>
                      </a:r>
                      <a:endParaRPr lang="en-GB" sz="1200" dirty="0" smtClean="0">
                        <a:effectLst/>
                      </a:endParaRPr>
                    </a:p>
                    <a:p>
                      <a:pPr algn="ctr">
                        <a:lnSpc>
                          <a:spcPct val="107000"/>
                        </a:lnSpc>
                        <a:spcAft>
                          <a:spcPts val="0"/>
                        </a:spcAft>
                      </a:pPr>
                      <a:r>
                        <a:rPr lang="en-GB"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 of</a:t>
                      </a:r>
                      <a:r>
                        <a:rPr lang="en-GB" sz="12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 qualification</a:t>
                      </a:r>
                    </a:p>
                    <a:p>
                      <a:pPr algn="ctr">
                        <a:lnSpc>
                          <a:spcPct val="107000"/>
                        </a:lnSpc>
                        <a:spcAft>
                          <a:spcPts val="0"/>
                        </a:spcAft>
                      </a:pPr>
                      <a:r>
                        <a:rPr lang="en-GB" sz="12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70 marks</a:t>
                      </a:r>
                      <a:endPar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33655"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465254889"/>
                  </a:ext>
                </a:extLst>
              </a:tr>
              <a:tr h="1122045">
                <a:tc>
                  <a:txBody>
                    <a:bodyPr/>
                    <a:lstStyle/>
                    <a:p>
                      <a:pPr algn="ctr">
                        <a:lnSpc>
                          <a:spcPct val="107000"/>
                        </a:lnSpc>
                        <a:spcAft>
                          <a:spcPts val="0"/>
                        </a:spcAft>
                      </a:pPr>
                      <a:r>
                        <a:rPr lang="en-GB" sz="1200" b="1" u="sng"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Paper</a:t>
                      </a:r>
                      <a:r>
                        <a:rPr lang="en-GB" sz="1200" b="1" u="sng"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4: NEA</a:t>
                      </a:r>
                    </a:p>
                    <a:p>
                      <a:pPr algn="ctr">
                        <a:lnSpc>
                          <a:spcPct val="107000"/>
                        </a:lnSpc>
                        <a:spcAft>
                          <a:spcPts val="0"/>
                        </a:spcAft>
                      </a:pPr>
                      <a:r>
                        <a:rPr lang="en-GB" sz="1200" b="0" u="none"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 of the qualification</a:t>
                      </a:r>
                    </a:p>
                    <a:p>
                      <a:pPr algn="ctr">
                        <a:lnSpc>
                          <a:spcPct val="107000"/>
                        </a:lnSpc>
                        <a:spcAft>
                          <a:spcPts val="0"/>
                        </a:spcAft>
                      </a:pPr>
                      <a:r>
                        <a:rPr lang="en-GB" sz="1200" b="0" u="none"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70 marks</a:t>
                      </a:r>
                      <a:endParaRPr lang="en-GB" sz="1200" b="0" u="non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33655" marB="0">
                    <a:lnT w="12700" cap="flat" cmpd="sng" algn="ctr">
                      <a:solidFill>
                        <a:schemeClr val="bg1"/>
                      </a:solidFill>
                      <a:prstDash val="solid"/>
                      <a:round/>
                      <a:headEnd type="none" w="med" len="med"/>
                      <a:tailEnd type="none" w="med" len="med"/>
                    </a:lnT>
                    <a:solidFill>
                      <a:schemeClr val="accent3">
                        <a:lumMod val="40000"/>
                        <a:lumOff val="60000"/>
                      </a:schemeClr>
                    </a:solidFill>
                  </a:tcPr>
                </a:tc>
                <a:extLst>
                  <a:ext uri="{0D108BD9-81ED-4DB2-BD59-A6C34878D82A}">
                    <a16:rowId xmlns:a16="http://schemas.microsoft.com/office/drawing/2014/main" val="2236568804"/>
                  </a:ext>
                </a:extLst>
              </a:tr>
            </a:tbl>
          </a:graphicData>
        </a:graphic>
      </p:graphicFrame>
      <p:sp>
        <p:nvSpPr>
          <p:cNvPr id="4" name="Right Arrow 3"/>
          <p:cNvSpPr/>
          <p:nvPr/>
        </p:nvSpPr>
        <p:spPr>
          <a:xfrm>
            <a:off x="3503712" y="2276872"/>
            <a:ext cx="1858633" cy="2880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3514474" y="3212976"/>
            <a:ext cx="1858633" cy="2880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p:cNvGraphicFramePr>
            <a:graphicFrameLocks noGrp="1"/>
          </p:cNvGraphicFramePr>
          <p:nvPr>
            <p:extLst>
              <p:ext uri="{D42A27DB-BD31-4B8C-83A1-F6EECF244321}">
                <p14:modId xmlns:p14="http://schemas.microsoft.com/office/powerpoint/2010/main" val="3193473845"/>
              </p:ext>
            </p:extLst>
          </p:nvPr>
        </p:nvGraphicFramePr>
        <p:xfrm>
          <a:off x="8901328" y="1484783"/>
          <a:ext cx="3227103" cy="4634538"/>
        </p:xfrm>
        <a:graphic>
          <a:graphicData uri="http://schemas.openxmlformats.org/drawingml/2006/table">
            <a:tbl>
              <a:tblPr firstRow="1" firstCol="1" bandRow="1">
                <a:tableStyleId>{5940675A-B579-460E-94D1-54222C63F5DA}</a:tableStyleId>
              </a:tblPr>
              <a:tblGrid>
                <a:gridCol w="3227103">
                  <a:extLst>
                    <a:ext uri="{9D8B030D-6E8A-4147-A177-3AD203B41FA5}">
                      <a16:colId xmlns:a16="http://schemas.microsoft.com/office/drawing/2014/main" val="3618487663"/>
                    </a:ext>
                  </a:extLst>
                </a:gridCol>
              </a:tblGrid>
              <a:tr h="889100">
                <a:tc>
                  <a:txBody>
                    <a:bodyPr/>
                    <a:lstStyle/>
                    <a:p>
                      <a:pPr marL="4445" algn="ctr">
                        <a:lnSpc>
                          <a:spcPct val="107000"/>
                        </a:lnSpc>
                        <a:spcAft>
                          <a:spcPts val="0"/>
                        </a:spcAft>
                      </a:pPr>
                      <a:r>
                        <a:rPr lang="en-GB" sz="1200" b="1" i="1" u="sng" dirty="0" smtClean="0">
                          <a:solidFill>
                            <a:srgbClr val="FF0000"/>
                          </a:solidFill>
                          <a:effectLst/>
                          <a:uFill>
                            <a:solidFill>
                              <a:srgbClr val="000000"/>
                            </a:solidFill>
                          </a:uFill>
                        </a:rPr>
                        <a:t>Paper 2: Human </a:t>
                      </a:r>
                      <a:r>
                        <a:rPr lang="en-GB" sz="1200" b="1" i="1" u="sng" dirty="0">
                          <a:solidFill>
                            <a:srgbClr val="FF0000"/>
                          </a:solidFill>
                          <a:effectLst/>
                          <a:uFill>
                            <a:solidFill>
                              <a:srgbClr val="000000"/>
                            </a:solidFill>
                          </a:uFill>
                        </a:rPr>
                        <a:t>Geography exam</a:t>
                      </a:r>
                      <a:r>
                        <a:rPr lang="en-GB" sz="1200" b="1" i="1" u="sng" dirty="0">
                          <a:solidFill>
                            <a:srgbClr val="FF0000"/>
                          </a:solidFill>
                          <a:effectLst/>
                        </a:rPr>
                        <a:t> </a:t>
                      </a:r>
                      <a:endParaRPr lang="en-GB" sz="1100" b="1" i="1" u="sng" dirty="0">
                        <a:solidFill>
                          <a:srgbClr val="FF0000"/>
                        </a:solidFill>
                        <a:effectLst/>
                      </a:endParaRPr>
                    </a:p>
                    <a:p>
                      <a:pPr algn="ctr">
                        <a:lnSpc>
                          <a:spcPct val="107000"/>
                        </a:lnSpc>
                        <a:spcAft>
                          <a:spcPts val="0"/>
                        </a:spcAft>
                      </a:pPr>
                      <a:r>
                        <a:rPr lang="en-GB" sz="1200" dirty="0">
                          <a:effectLst/>
                        </a:rPr>
                        <a:t>2hrs 30 </a:t>
                      </a:r>
                      <a:r>
                        <a:rPr lang="en-GB" sz="1200" dirty="0" smtClean="0">
                          <a:effectLst/>
                        </a:rPr>
                        <a:t>minutes</a:t>
                      </a:r>
                      <a:endParaRPr lang="en-GB" sz="1100" dirty="0">
                        <a:effectLst/>
                      </a:endParaRPr>
                    </a:p>
                    <a:p>
                      <a:pPr algn="ctr">
                        <a:lnSpc>
                          <a:spcPct val="107000"/>
                        </a:lnSpc>
                        <a:spcAft>
                          <a:spcPts val="0"/>
                        </a:spcAft>
                      </a:pPr>
                      <a:r>
                        <a:rPr lang="en-GB" sz="1200" dirty="0">
                          <a:effectLst/>
                        </a:rPr>
                        <a:t>3 Sections </a:t>
                      </a:r>
                      <a:endParaRPr lang="en-GB" sz="1100" dirty="0">
                        <a:effectLst/>
                      </a:endParaRPr>
                    </a:p>
                    <a:p>
                      <a:pPr algn="ctr">
                        <a:lnSpc>
                          <a:spcPct val="107000"/>
                        </a:lnSpc>
                        <a:spcAft>
                          <a:spcPts val="0"/>
                        </a:spcAft>
                      </a:pPr>
                      <a:r>
                        <a:rPr lang="en-GB" sz="1200" dirty="0">
                          <a:effectLst/>
                        </a:rPr>
                        <a:t>120 </a:t>
                      </a:r>
                      <a:r>
                        <a:rPr lang="en-GB" sz="1200" dirty="0" smtClean="0">
                          <a:effectLst/>
                        </a:rPr>
                        <a:t>marks </a:t>
                      </a:r>
                      <a:endParaRPr lang="en-GB" sz="1100" dirty="0">
                        <a:effectLst/>
                      </a:endParaRPr>
                    </a:p>
                  </a:txBody>
                  <a:tcPr marL="68580" marR="73025" marT="33655" marB="0">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783332455"/>
                  </a:ext>
                </a:extLst>
              </a:tr>
              <a:tr h="1167272">
                <a:tc>
                  <a:txBody>
                    <a:bodyPr/>
                    <a:lstStyle/>
                    <a:p>
                      <a:pPr algn="ctr">
                        <a:lnSpc>
                          <a:spcPct val="107000"/>
                        </a:lnSpc>
                        <a:spcAft>
                          <a:spcPts val="0"/>
                        </a:spcAft>
                      </a:pPr>
                      <a:r>
                        <a:rPr lang="en-GB" sz="1200" b="1" u="sng" dirty="0">
                          <a:effectLst/>
                        </a:rPr>
                        <a:t>Global systems and governance </a:t>
                      </a:r>
                      <a:endParaRPr lang="en-GB" sz="1100" b="1" u="sng" dirty="0">
                        <a:effectLst/>
                      </a:endParaRPr>
                    </a:p>
                    <a:p>
                      <a:pPr algn="ctr">
                        <a:lnSpc>
                          <a:spcPct val="107000"/>
                        </a:lnSpc>
                        <a:spcAft>
                          <a:spcPts val="0"/>
                        </a:spcAft>
                      </a:pPr>
                      <a:r>
                        <a:rPr lang="en-GB" sz="1200" dirty="0">
                          <a:effectLst/>
                        </a:rPr>
                        <a:t>4 mark Q x 1 </a:t>
                      </a:r>
                      <a:endParaRPr lang="en-GB" sz="1100" dirty="0">
                        <a:effectLst/>
                      </a:endParaRPr>
                    </a:p>
                    <a:p>
                      <a:pPr algn="ctr">
                        <a:lnSpc>
                          <a:spcPct val="107000"/>
                        </a:lnSpc>
                        <a:spcAft>
                          <a:spcPts val="0"/>
                        </a:spcAft>
                      </a:pPr>
                      <a:r>
                        <a:rPr lang="en-GB" sz="1200" dirty="0">
                          <a:effectLst/>
                        </a:rPr>
                        <a:t>6 mark Q x 2 </a:t>
                      </a:r>
                      <a:endParaRPr lang="en-GB" sz="1100" dirty="0">
                        <a:effectLst/>
                      </a:endParaRPr>
                    </a:p>
                    <a:p>
                      <a:pPr algn="ctr">
                        <a:lnSpc>
                          <a:spcPct val="107000"/>
                        </a:lnSpc>
                        <a:spcAft>
                          <a:spcPts val="0"/>
                        </a:spcAft>
                      </a:pPr>
                      <a:r>
                        <a:rPr lang="en-GB" sz="1200" dirty="0">
                          <a:effectLst/>
                        </a:rPr>
                        <a:t>20 mark Q x1 </a:t>
                      </a:r>
                      <a:endParaRPr lang="en-GB" sz="1100" dirty="0">
                        <a:effectLst/>
                      </a:endParaRPr>
                    </a:p>
                    <a:p>
                      <a:pPr algn="ctr">
                        <a:lnSpc>
                          <a:spcPct val="107000"/>
                        </a:lnSpc>
                        <a:spcAft>
                          <a:spcPts val="0"/>
                        </a:spcAft>
                      </a:pPr>
                      <a:r>
                        <a:rPr lang="en-GB" sz="1200" dirty="0">
                          <a:effectLst/>
                        </a:rPr>
                        <a:t>(Total 36) </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33655" marB="0">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646350073"/>
                  </a:ext>
                </a:extLst>
              </a:tr>
              <a:tr h="1175447">
                <a:tc>
                  <a:txBody>
                    <a:bodyPr/>
                    <a:lstStyle/>
                    <a:p>
                      <a:pPr algn="ctr">
                        <a:lnSpc>
                          <a:spcPct val="107000"/>
                        </a:lnSpc>
                        <a:spcAft>
                          <a:spcPts val="0"/>
                        </a:spcAft>
                      </a:pPr>
                      <a:r>
                        <a:rPr lang="en-GB" sz="1200" b="1" u="sng" dirty="0">
                          <a:effectLst/>
                        </a:rPr>
                        <a:t>Changing Places </a:t>
                      </a:r>
                      <a:endParaRPr lang="en-GB" sz="1100" b="1" u="sng" dirty="0">
                        <a:effectLst/>
                      </a:endParaRPr>
                    </a:p>
                    <a:p>
                      <a:pPr algn="ctr">
                        <a:lnSpc>
                          <a:spcPct val="107000"/>
                        </a:lnSpc>
                        <a:spcAft>
                          <a:spcPts val="0"/>
                        </a:spcAft>
                      </a:pPr>
                      <a:r>
                        <a:rPr lang="en-GB" sz="1200" dirty="0">
                          <a:effectLst/>
                        </a:rPr>
                        <a:t>4 mark Q x 1 </a:t>
                      </a:r>
                      <a:endParaRPr lang="en-GB" sz="1100" dirty="0">
                        <a:effectLst/>
                      </a:endParaRPr>
                    </a:p>
                    <a:p>
                      <a:pPr algn="ctr">
                        <a:lnSpc>
                          <a:spcPct val="107000"/>
                        </a:lnSpc>
                        <a:spcAft>
                          <a:spcPts val="0"/>
                        </a:spcAft>
                      </a:pPr>
                      <a:r>
                        <a:rPr lang="en-GB" sz="1200" dirty="0">
                          <a:effectLst/>
                        </a:rPr>
                        <a:t>6 mark Q x 2 </a:t>
                      </a:r>
                      <a:endParaRPr lang="en-GB" sz="1100" dirty="0">
                        <a:effectLst/>
                      </a:endParaRPr>
                    </a:p>
                    <a:p>
                      <a:pPr algn="ctr">
                        <a:lnSpc>
                          <a:spcPct val="107000"/>
                        </a:lnSpc>
                        <a:spcAft>
                          <a:spcPts val="0"/>
                        </a:spcAft>
                      </a:pPr>
                      <a:r>
                        <a:rPr lang="en-GB" sz="1200" dirty="0">
                          <a:effectLst/>
                        </a:rPr>
                        <a:t>20 mark Q x1 </a:t>
                      </a:r>
                      <a:endParaRPr lang="en-GB" sz="1100" dirty="0">
                        <a:effectLst/>
                      </a:endParaRPr>
                    </a:p>
                    <a:p>
                      <a:pPr algn="ctr">
                        <a:lnSpc>
                          <a:spcPct val="107000"/>
                        </a:lnSpc>
                        <a:spcAft>
                          <a:spcPts val="0"/>
                        </a:spcAft>
                      </a:pPr>
                      <a:r>
                        <a:rPr lang="en-GB" sz="1200" dirty="0">
                          <a:effectLst/>
                        </a:rPr>
                        <a:t>(Total 36) </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33655"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6301947"/>
                  </a:ext>
                </a:extLst>
              </a:tr>
              <a:tr h="1402719">
                <a:tc>
                  <a:txBody>
                    <a:bodyPr/>
                    <a:lstStyle/>
                    <a:p>
                      <a:pPr algn="ctr">
                        <a:lnSpc>
                          <a:spcPct val="107000"/>
                        </a:lnSpc>
                        <a:spcAft>
                          <a:spcPts val="0"/>
                        </a:spcAft>
                      </a:pPr>
                      <a:r>
                        <a:rPr lang="en-GB" sz="1200" b="1" u="sng" dirty="0">
                          <a:effectLst/>
                        </a:rPr>
                        <a:t>Contemporary urban environments </a:t>
                      </a:r>
                      <a:endParaRPr lang="en-GB" sz="1100" b="1" u="sng" dirty="0">
                        <a:effectLst/>
                      </a:endParaRPr>
                    </a:p>
                    <a:p>
                      <a:pPr algn="ctr">
                        <a:lnSpc>
                          <a:spcPct val="107000"/>
                        </a:lnSpc>
                        <a:spcAft>
                          <a:spcPts val="0"/>
                        </a:spcAft>
                      </a:pPr>
                      <a:r>
                        <a:rPr lang="en-GB" sz="1200" dirty="0">
                          <a:effectLst/>
                        </a:rPr>
                        <a:t>Multiple choice 1 mark x 4 </a:t>
                      </a:r>
                      <a:endParaRPr lang="en-GB" sz="1100" dirty="0">
                        <a:effectLst/>
                      </a:endParaRPr>
                    </a:p>
                    <a:p>
                      <a:pPr algn="ctr">
                        <a:lnSpc>
                          <a:spcPct val="107000"/>
                        </a:lnSpc>
                        <a:spcAft>
                          <a:spcPts val="0"/>
                        </a:spcAft>
                      </a:pPr>
                      <a:r>
                        <a:rPr lang="en-GB" sz="1200" dirty="0">
                          <a:effectLst/>
                        </a:rPr>
                        <a:t>6 mark Q X 1 </a:t>
                      </a:r>
                      <a:endParaRPr lang="en-GB" sz="1100" dirty="0">
                        <a:effectLst/>
                      </a:endParaRPr>
                    </a:p>
                    <a:p>
                      <a:pPr algn="ctr">
                        <a:lnSpc>
                          <a:spcPct val="107000"/>
                        </a:lnSpc>
                        <a:spcAft>
                          <a:spcPts val="0"/>
                        </a:spcAft>
                      </a:pPr>
                      <a:r>
                        <a:rPr lang="en-GB" sz="1200" dirty="0">
                          <a:effectLst/>
                        </a:rPr>
                        <a:t>9 Mark Q x2 </a:t>
                      </a:r>
                      <a:endParaRPr lang="en-GB" sz="1100" dirty="0">
                        <a:effectLst/>
                      </a:endParaRPr>
                    </a:p>
                    <a:p>
                      <a:pPr algn="ctr">
                        <a:lnSpc>
                          <a:spcPct val="107000"/>
                        </a:lnSpc>
                        <a:spcAft>
                          <a:spcPts val="0"/>
                        </a:spcAft>
                      </a:pPr>
                      <a:r>
                        <a:rPr lang="en-GB" sz="1200" dirty="0">
                          <a:effectLst/>
                        </a:rPr>
                        <a:t>20 mark x1 </a:t>
                      </a:r>
                      <a:endParaRPr lang="en-GB" sz="1100" dirty="0">
                        <a:effectLst/>
                      </a:endParaRPr>
                    </a:p>
                    <a:p>
                      <a:pPr algn="ctr">
                        <a:lnSpc>
                          <a:spcPct val="107000"/>
                        </a:lnSpc>
                        <a:spcAft>
                          <a:spcPts val="0"/>
                        </a:spcAft>
                      </a:pPr>
                      <a:r>
                        <a:rPr lang="en-GB" sz="1200" dirty="0">
                          <a:effectLst/>
                        </a:rPr>
                        <a:t>Total 48 </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33655" marB="0">
                    <a:lnT w="12700" cap="flat" cmpd="sng" algn="ctr">
                      <a:solidFill>
                        <a:schemeClr val="bg1"/>
                      </a:solidFill>
                      <a:prstDash val="solid"/>
                      <a:round/>
                      <a:headEnd type="none" w="med" len="med"/>
                      <a:tailEnd type="none" w="med" len="med"/>
                    </a:lnT>
                    <a:solidFill>
                      <a:schemeClr val="accent2">
                        <a:lumMod val="40000"/>
                        <a:lumOff val="60000"/>
                      </a:schemeClr>
                    </a:solidFill>
                  </a:tcPr>
                </a:tc>
                <a:extLst>
                  <a:ext uri="{0D108BD9-81ED-4DB2-BD59-A6C34878D82A}">
                    <a16:rowId xmlns:a16="http://schemas.microsoft.com/office/drawing/2014/main" val="1859080467"/>
                  </a:ext>
                </a:extLst>
              </a:tr>
            </a:tbl>
          </a:graphicData>
        </a:graphic>
      </p:graphicFrame>
    </p:spTree>
    <p:extLst>
      <p:ext uri="{BB962C8B-B14F-4D97-AF65-F5344CB8AC3E}">
        <p14:creationId xmlns:p14="http://schemas.microsoft.com/office/powerpoint/2010/main" val="284281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4644" y="87016"/>
            <a:ext cx="11968690" cy="461665"/>
          </a:xfrm>
          <a:prstGeom prst="rect">
            <a:avLst/>
          </a:prstGeom>
          <a:solidFill>
            <a:schemeClr val="accent3">
              <a:lumMod val="75000"/>
            </a:schemeClr>
          </a:solidFill>
        </p:spPr>
        <p:txBody>
          <a:bodyPr wrap="square" rtlCol="0">
            <a:spAutoFit/>
          </a:bodyPr>
          <a:lstStyle/>
          <a:p>
            <a:pPr algn="ctr"/>
            <a:r>
              <a:rPr lang="en-GB" sz="2400" b="1" dirty="0">
                <a:solidFill>
                  <a:schemeClr val="bg1"/>
                </a:solidFill>
                <a:latin typeface="Bliss 2 Regular" panose="02000506030000020004" pitchFamily="50" charset="0"/>
                <a:ea typeface="Century Gothic" charset="0"/>
                <a:cs typeface="Century Gothic" charset="0"/>
              </a:rPr>
              <a:t>How am I assessed and graded?</a:t>
            </a:r>
          </a:p>
        </p:txBody>
      </p:sp>
      <p:sp>
        <p:nvSpPr>
          <p:cNvPr id="11" name="TextBox 10"/>
          <p:cNvSpPr txBox="1"/>
          <p:nvPr/>
        </p:nvSpPr>
        <p:spPr>
          <a:xfrm>
            <a:off x="96751" y="620688"/>
            <a:ext cx="11998149" cy="338554"/>
          </a:xfrm>
          <a:prstGeom prst="rect">
            <a:avLst/>
          </a:prstGeom>
          <a:solidFill>
            <a:srgbClr val="FFFF00"/>
          </a:solidFill>
          <a:ln>
            <a:solidFill>
              <a:schemeClr val="bg1"/>
            </a:solidFill>
          </a:ln>
        </p:spPr>
        <p:txBody>
          <a:bodyPr wrap="square" rtlCol="0">
            <a:spAutoFit/>
          </a:bodyPr>
          <a:lstStyle/>
          <a:p>
            <a:pPr algn="ctr"/>
            <a:endParaRPr lang="en-GB" sz="1600" dirty="0">
              <a:latin typeface="Bliss 2 Regular" panose="02000506030000020004" pitchFamily="50" charset="0"/>
              <a:ea typeface="Century Gothic" charset="0"/>
              <a:cs typeface="Century Gothic" charset="0"/>
            </a:endParaRPr>
          </a:p>
        </p:txBody>
      </p:sp>
      <p:graphicFrame>
        <p:nvGraphicFramePr>
          <p:cNvPr id="9" name="Table 8"/>
          <p:cNvGraphicFramePr>
            <a:graphicFrameLocks noGrp="1"/>
          </p:cNvGraphicFramePr>
          <p:nvPr>
            <p:extLst>
              <p:ext uri="{D42A27DB-BD31-4B8C-83A1-F6EECF244321}">
                <p14:modId xmlns:p14="http://schemas.microsoft.com/office/powerpoint/2010/main" val="725985891"/>
              </p:ext>
            </p:extLst>
          </p:nvPr>
        </p:nvGraphicFramePr>
        <p:xfrm>
          <a:off x="124644" y="1484783"/>
          <a:ext cx="3237865" cy="4506422"/>
        </p:xfrm>
        <a:graphic>
          <a:graphicData uri="http://schemas.openxmlformats.org/drawingml/2006/table">
            <a:tbl>
              <a:tblPr firstRow="1" firstCol="1" bandRow="1">
                <a:tableStyleId>{5940675A-B579-460E-94D1-54222C63F5DA}</a:tableStyleId>
              </a:tblPr>
              <a:tblGrid>
                <a:gridCol w="3237865">
                  <a:extLst>
                    <a:ext uri="{9D8B030D-6E8A-4147-A177-3AD203B41FA5}">
                      <a16:colId xmlns:a16="http://schemas.microsoft.com/office/drawing/2014/main" val="3613765342"/>
                    </a:ext>
                  </a:extLst>
                </a:gridCol>
              </a:tblGrid>
              <a:tr h="504057">
                <a:tc>
                  <a:txBody>
                    <a:bodyPr/>
                    <a:lstStyle/>
                    <a:p>
                      <a:pPr marL="4445" algn="ctr">
                        <a:lnSpc>
                          <a:spcPct val="107000"/>
                        </a:lnSpc>
                        <a:spcAft>
                          <a:spcPts val="0"/>
                        </a:spcAft>
                      </a:pPr>
                      <a:r>
                        <a:rPr lang="en-GB" sz="1200" b="1" i="1" u="sng" dirty="0" smtClean="0">
                          <a:solidFill>
                            <a:srgbClr val="FF0000"/>
                          </a:solidFill>
                          <a:effectLst/>
                          <a:uFill>
                            <a:solidFill>
                              <a:srgbClr val="000000"/>
                            </a:solidFill>
                          </a:uFill>
                        </a:rPr>
                        <a:t>A</a:t>
                      </a:r>
                      <a:r>
                        <a:rPr lang="en-GB" sz="1200" b="1" i="1" u="sng" baseline="0" dirty="0" smtClean="0">
                          <a:solidFill>
                            <a:srgbClr val="FF0000"/>
                          </a:solidFill>
                          <a:effectLst/>
                          <a:uFill>
                            <a:solidFill>
                              <a:srgbClr val="000000"/>
                            </a:solidFill>
                          </a:uFill>
                        </a:rPr>
                        <a:t> Level Geography</a:t>
                      </a:r>
                    </a:p>
                    <a:p>
                      <a:pPr marL="4445" algn="ctr">
                        <a:lnSpc>
                          <a:spcPct val="107000"/>
                        </a:lnSpc>
                        <a:spcAft>
                          <a:spcPts val="0"/>
                        </a:spcAft>
                      </a:pPr>
                      <a:r>
                        <a:rPr lang="en-GB" sz="1200" b="1" i="1" u="sng" baseline="0" dirty="0" smtClean="0">
                          <a:solidFill>
                            <a:srgbClr val="FF0000"/>
                          </a:solidFill>
                          <a:effectLst/>
                          <a:uFill>
                            <a:solidFill>
                              <a:srgbClr val="000000"/>
                            </a:solidFill>
                          </a:uFill>
                        </a:rPr>
                        <a:t>Edexcel 9GEO</a:t>
                      </a:r>
                      <a:endParaRPr lang="en-GB" sz="1100" dirty="0">
                        <a:effectLst/>
                      </a:endParaRPr>
                    </a:p>
                  </a:txBody>
                  <a:tcPr marL="68580" marR="73025" marT="33655" marB="0">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498816833"/>
                  </a:ext>
                </a:extLst>
              </a:tr>
              <a:tr h="937895">
                <a:tc>
                  <a:txBody>
                    <a:bodyPr/>
                    <a:lstStyle/>
                    <a:p>
                      <a:pPr algn="ctr">
                        <a:lnSpc>
                          <a:spcPct val="107000"/>
                        </a:lnSpc>
                        <a:spcAft>
                          <a:spcPts val="0"/>
                        </a:spcAft>
                      </a:pPr>
                      <a:r>
                        <a:rPr lang="en-GB" sz="1200" b="1" u="sng" dirty="0" smtClean="0">
                          <a:effectLst/>
                        </a:rPr>
                        <a:t>Paper 1: Physical</a:t>
                      </a:r>
                      <a:endParaRPr lang="en-GB" sz="1200" dirty="0" smtClean="0">
                        <a:effectLst/>
                      </a:endParaRPr>
                    </a:p>
                    <a:p>
                      <a:pPr algn="ctr">
                        <a:lnSpc>
                          <a:spcPct val="107000"/>
                        </a:lnSpc>
                        <a:spcAft>
                          <a:spcPts val="0"/>
                        </a:spcAft>
                      </a:pPr>
                      <a:r>
                        <a:rPr lang="en-GB"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 of the qualification</a:t>
                      </a:r>
                    </a:p>
                    <a:p>
                      <a:pPr algn="ctr">
                        <a:lnSpc>
                          <a:spcPct val="107000"/>
                        </a:lnSpc>
                        <a:spcAft>
                          <a:spcPts val="0"/>
                        </a:spcAft>
                      </a:pPr>
                      <a:r>
                        <a:rPr lang="en-GB"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105 marks</a:t>
                      </a:r>
                      <a:endPar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33655" marB="0">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283505237"/>
                  </a:ext>
                </a:extLst>
              </a:tr>
              <a:tr h="937260">
                <a:tc>
                  <a:txBody>
                    <a:bodyPr/>
                    <a:lstStyle/>
                    <a:p>
                      <a:pPr algn="ctr">
                        <a:lnSpc>
                          <a:spcPct val="107000"/>
                        </a:lnSpc>
                        <a:spcAft>
                          <a:spcPts val="0"/>
                        </a:spcAft>
                      </a:pPr>
                      <a:r>
                        <a:rPr lang="en-GB" sz="1200" b="1" u="sng" dirty="0" smtClean="0">
                          <a:effectLst/>
                        </a:rPr>
                        <a:t>Paper 2: Human</a:t>
                      </a:r>
                      <a:endParaRPr lang="en-GB" sz="1200" dirty="0" smtClean="0">
                        <a:effectLst/>
                      </a:endParaRPr>
                    </a:p>
                    <a:p>
                      <a:pPr algn="ctr">
                        <a:lnSpc>
                          <a:spcPct val="107000"/>
                        </a:lnSpc>
                        <a:spcAft>
                          <a:spcPts val="0"/>
                        </a:spcAft>
                      </a:pPr>
                      <a:r>
                        <a:rPr lang="en-GB"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 of the qualification</a:t>
                      </a:r>
                    </a:p>
                    <a:p>
                      <a:pPr algn="ctr">
                        <a:lnSpc>
                          <a:spcPct val="107000"/>
                        </a:lnSpc>
                        <a:spcAft>
                          <a:spcPts val="0"/>
                        </a:spcAft>
                      </a:pPr>
                      <a:r>
                        <a:rPr lang="en-GB"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105 marks</a:t>
                      </a:r>
                      <a:endPar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33655"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6863769"/>
                  </a:ext>
                </a:extLst>
              </a:tr>
              <a:tr h="1005165">
                <a:tc>
                  <a:txBody>
                    <a:bodyPr/>
                    <a:lstStyle/>
                    <a:p>
                      <a:pPr algn="ctr">
                        <a:lnSpc>
                          <a:spcPct val="107000"/>
                        </a:lnSpc>
                        <a:spcAft>
                          <a:spcPts val="0"/>
                        </a:spcAft>
                      </a:pPr>
                      <a:r>
                        <a:rPr lang="en-GB" sz="1200" b="1" u="sng" dirty="0" smtClean="0">
                          <a:effectLst/>
                        </a:rPr>
                        <a:t>Paper 3: Synoptic</a:t>
                      </a:r>
                      <a:endParaRPr lang="en-GB" sz="1200" dirty="0" smtClean="0">
                        <a:effectLst/>
                      </a:endParaRPr>
                    </a:p>
                    <a:p>
                      <a:pPr algn="ctr">
                        <a:lnSpc>
                          <a:spcPct val="107000"/>
                        </a:lnSpc>
                        <a:spcAft>
                          <a:spcPts val="0"/>
                        </a:spcAft>
                      </a:pPr>
                      <a:r>
                        <a:rPr lang="en-GB" sz="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 of</a:t>
                      </a:r>
                      <a:r>
                        <a:rPr lang="en-GB" sz="12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 qualification</a:t>
                      </a:r>
                    </a:p>
                    <a:p>
                      <a:pPr algn="ctr">
                        <a:lnSpc>
                          <a:spcPct val="107000"/>
                        </a:lnSpc>
                        <a:spcAft>
                          <a:spcPts val="0"/>
                        </a:spcAft>
                      </a:pPr>
                      <a:r>
                        <a:rPr lang="en-GB" sz="12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70 marks</a:t>
                      </a:r>
                      <a:endPar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33655"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465254889"/>
                  </a:ext>
                </a:extLst>
              </a:tr>
              <a:tr h="1122045">
                <a:tc>
                  <a:txBody>
                    <a:bodyPr/>
                    <a:lstStyle/>
                    <a:p>
                      <a:pPr algn="ctr">
                        <a:lnSpc>
                          <a:spcPct val="107000"/>
                        </a:lnSpc>
                        <a:spcAft>
                          <a:spcPts val="0"/>
                        </a:spcAft>
                      </a:pPr>
                      <a:r>
                        <a:rPr lang="en-GB" sz="1200" b="1" u="sng"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Paper</a:t>
                      </a:r>
                      <a:r>
                        <a:rPr lang="en-GB" sz="1200" b="1" u="sng"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4: NEA</a:t>
                      </a:r>
                    </a:p>
                    <a:p>
                      <a:pPr algn="ctr">
                        <a:lnSpc>
                          <a:spcPct val="107000"/>
                        </a:lnSpc>
                        <a:spcAft>
                          <a:spcPts val="0"/>
                        </a:spcAft>
                      </a:pPr>
                      <a:r>
                        <a:rPr lang="en-GB" sz="1200" b="0" u="none"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 of the qualification</a:t>
                      </a:r>
                    </a:p>
                    <a:p>
                      <a:pPr algn="ctr">
                        <a:lnSpc>
                          <a:spcPct val="107000"/>
                        </a:lnSpc>
                        <a:spcAft>
                          <a:spcPts val="0"/>
                        </a:spcAft>
                      </a:pPr>
                      <a:r>
                        <a:rPr lang="en-GB" sz="1200" b="0" u="none"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70 marks</a:t>
                      </a:r>
                      <a:endParaRPr lang="en-GB" sz="1200" b="0" u="non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73025" marT="33655" marB="0">
                    <a:lnT w="12700" cap="flat" cmpd="sng" algn="ctr">
                      <a:solidFill>
                        <a:schemeClr val="bg1"/>
                      </a:solidFill>
                      <a:prstDash val="solid"/>
                      <a:round/>
                      <a:headEnd type="none" w="med" len="med"/>
                      <a:tailEnd type="none" w="med" len="med"/>
                    </a:lnT>
                    <a:solidFill>
                      <a:schemeClr val="accent3">
                        <a:lumMod val="40000"/>
                        <a:lumOff val="60000"/>
                      </a:schemeClr>
                    </a:solidFill>
                  </a:tcPr>
                </a:tc>
                <a:extLst>
                  <a:ext uri="{0D108BD9-81ED-4DB2-BD59-A6C34878D82A}">
                    <a16:rowId xmlns:a16="http://schemas.microsoft.com/office/drawing/2014/main" val="2236568804"/>
                  </a:ext>
                </a:extLst>
              </a:tr>
            </a:tbl>
          </a:graphicData>
        </a:graphic>
      </p:graphicFrame>
      <p:sp>
        <p:nvSpPr>
          <p:cNvPr id="4" name="Right Arrow 3"/>
          <p:cNvSpPr/>
          <p:nvPr/>
        </p:nvSpPr>
        <p:spPr>
          <a:xfrm>
            <a:off x="3542529" y="4221088"/>
            <a:ext cx="1858633" cy="2880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3553291" y="5301208"/>
            <a:ext cx="1858633" cy="2880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Table 7"/>
          <p:cNvGraphicFramePr>
            <a:graphicFrameLocks noGrp="1"/>
          </p:cNvGraphicFramePr>
          <p:nvPr>
            <p:extLst>
              <p:ext uri="{D42A27DB-BD31-4B8C-83A1-F6EECF244321}">
                <p14:modId xmlns:p14="http://schemas.microsoft.com/office/powerpoint/2010/main" val="1894539526"/>
              </p:ext>
            </p:extLst>
          </p:nvPr>
        </p:nvGraphicFramePr>
        <p:xfrm>
          <a:off x="5591944" y="1484784"/>
          <a:ext cx="3237865" cy="4634536"/>
        </p:xfrm>
        <a:graphic>
          <a:graphicData uri="http://schemas.openxmlformats.org/drawingml/2006/table">
            <a:tbl>
              <a:tblPr firstRow="1" firstCol="1" bandRow="1">
                <a:tableStyleId>{5940675A-B579-460E-94D1-54222C63F5DA}</a:tableStyleId>
              </a:tblPr>
              <a:tblGrid>
                <a:gridCol w="3237865">
                  <a:extLst>
                    <a:ext uri="{9D8B030D-6E8A-4147-A177-3AD203B41FA5}">
                      <a16:colId xmlns:a16="http://schemas.microsoft.com/office/drawing/2014/main" val="3613765342"/>
                    </a:ext>
                  </a:extLst>
                </a:gridCol>
              </a:tblGrid>
              <a:tr h="4634536">
                <a:tc>
                  <a:txBody>
                    <a:bodyPr/>
                    <a:lstStyle/>
                    <a:p>
                      <a:pPr marL="4445" algn="ctr">
                        <a:lnSpc>
                          <a:spcPct val="107000"/>
                        </a:lnSpc>
                        <a:spcAft>
                          <a:spcPts val="0"/>
                        </a:spcAft>
                      </a:pPr>
                      <a:r>
                        <a:rPr lang="en-GB" sz="1200" b="1" i="1" u="sng" dirty="0" smtClean="0">
                          <a:solidFill>
                            <a:srgbClr val="FF0000"/>
                          </a:solidFill>
                          <a:effectLst/>
                          <a:uFill>
                            <a:solidFill>
                              <a:srgbClr val="000000"/>
                            </a:solidFill>
                          </a:uFill>
                        </a:rPr>
                        <a:t>Paper 3: Synoptic Paper</a:t>
                      </a:r>
                      <a:endParaRPr lang="en-GB" sz="1100" b="1" i="1" dirty="0">
                        <a:solidFill>
                          <a:srgbClr val="FF0000"/>
                        </a:solidFill>
                        <a:effectLst/>
                      </a:endParaRPr>
                    </a:p>
                    <a:p>
                      <a:pPr algn="ctr">
                        <a:lnSpc>
                          <a:spcPct val="107000"/>
                        </a:lnSpc>
                        <a:spcAft>
                          <a:spcPts val="0"/>
                        </a:spcAft>
                      </a:pPr>
                      <a:r>
                        <a:rPr lang="en-GB" sz="1200" dirty="0">
                          <a:effectLst/>
                        </a:rPr>
                        <a:t>2hrs </a:t>
                      </a:r>
                      <a:r>
                        <a:rPr lang="en-GB" sz="1200" dirty="0" smtClean="0">
                          <a:effectLst/>
                        </a:rPr>
                        <a:t>15 minutes</a:t>
                      </a:r>
                      <a:endParaRPr lang="en-GB" sz="1100" dirty="0">
                        <a:effectLst/>
                      </a:endParaRPr>
                    </a:p>
                    <a:p>
                      <a:pPr algn="ctr">
                        <a:lnSpc>
                          <a:spcPct val="107000"/>
                        </a:lnSpc>
                        <a:spcAft>
                          <a:spcPts val="0"/>
                        </a:spcAft>
                      </a:pPr>
                      <a:r>
                        <a:rPr lang="en-GB" sz="1200" dirty="0" smtClean="0">
                          <a:effectLst/>
                        </a:rPr>
                        <a:t>Based</a:t>
                      </a:r>
                      <a:r>
                        <a:rPr lang="en-GB" sz="1200" baseline="0" dirty="0" smtClean="0">
                          <a:effectLst/>
                        </a:rPr>
                        <a:t> on Synoptic Themes</a:t>
                      </a:r>
                      <a:r>
                        <a:rPr lang="en-GB" sz="1200" dirty="0" smtClean="0">
                          <a:effectLst/>
                        </a:rPr>
                        <a:t> </a:t>
                      </a:r>
                      <a:endParaRPr lang="en-GB" sz="1100" dirty="0">
                        <a:effectLst/>
                      </a:endParaRPr>
                    </a:p>
                    <a:p>
                      <a:pPr algn="ctr">
                        <a:lnSpc>
                          <a:spcPct val="107000"/>
                        </a:lnSpc>
                        <a:spcAft>
                          <a:spcPts val="0"/>
                        </a:spcAft>
                      </a:pPr>
                      <a:r>
                        <a:rPr lang="en-GB" sz="1200" dirty="0" smtClean="0">
                          <a:effectLst/>
                        </a:rPr>
                        <a:t>70 marks</a:t>
                      </a:r>
                    </a:p>
                    <a:p>
                      <a:pPr algn="ctr">
                        <a:lnSpc>
                          <a:spcPct val="107000"/>
                        </a:lnSpc>
                        <a:spcAft>
                          <a:spcPts val="0"/>
                        </a:spcAft>
                      </a:pPr>
                      <a:endParaRPr lang="en-GB" sz="1200" dirty="0" smtClean="0">
                        <a:effectLst/>
                      </a:endParaRPr>
                    </a:p>
                    <a:p>
                      <a:pPr algn="ctr">
                        <a:lnSpc>
                          <a:spcPct val="107000"/>
                        </a:lnSpc>
                        <a:spcAft>
                          <a:spcPts val="0"/>
                        </a:spcAft>
                      </a:pPr>
                      <a:endParaRPr lang="en-GB" sz="1200" dirty="0" smtClean="0">
                        <a:effectLst/>
                      </a:endParaRPr>
                    </a:p>
                    <a:p>
                      <a:pPr algn="ctr">
                        <a:lnSpc>
                          <a:spcPct val="107000"/>
                        </a:lnSpc>
                        <a:spcAft>
                          <a:spcPts val="0"/>
                        </a:spcAft>
                      </a:pPr>
                      <a:endParaRPr lang="en-GB" sz="1100" dirty="0">
                        <a:effectLst/>
                      </a:endParaRPr>
                    </a:p>
                  </a:txBody>
                  <a:tcPr marL="68580" marR="73025" marT="33655" marB="0">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498816833"/>
                  </a:ext>
                </a:extLst>
              </a:tr>
            </a:tbl>
          </a:graphicData>
        </a:graphic>
      </p:graphicFrame>
      <p:pic>
        <p:nvPicPr>
          <p:cNvPr id="2" name="Picture 1"/>
          <p:cNvPicPr>
            <a:picLocks noChangeAspect="1"/>
          </p:cNvPicPr>
          <p:nvPr/>
        </p:nvPicPr>
        <p:blipFill rotWithShape="1">
          <a:blip r:embed="rId2"/>
          <a:srcRect l="34250" t="32500" r="35038" b="27600"/>
          <a:stretch/>
        </p:blipFill>
        <p:spPr>
          <a:xfrm>
            <a:off x="5642514" y="2443136"/>
            <a:ext cx="3122748" cy="2282008"/>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372123680"/>
              </p:ext>
            </p:extLst>
          </p:nvPr>
        </p:nvGraphicFramePr>
        <p:xfrm>
          <a:off x="8901328" y="1484782"/>
          <a:ext cx="3227103" cy="4634537"/>
        </p:xfrm>
        <a:graphic>
          <a:graphicData uri="http://schemas.openxmlformats.org/drawingml/2006/table">
            <a:tbl>
              <a:tblPr firstRow="1" firstCol="1" bandRow="1">
                <a:tableStyleId>{5940675A-B579-460E-94D1-54222C63F5DA}</a:tableStyleId>
              </a:tblPr>
              <a:tblGrid>
                <a:gridCol w="3227103">
                  <a:extLst>
                    <a:ext uri="{9D8B030D-6E8A-4147-A177-3AD203B41FA5}">
                      <a16:colId xmlns:a16="http://schemas.microsoft.com/office/drawing/2014/main" val="3618487663"/>
                    </a:ext>
                  </a:extLst>
                </a:gridCol>
              </a:tblGrid>
              <a:tr h="4634537">
                <a:tc>
                  <a:txBody>
                    <a:bodyPr/>
                    <a:lstStyle/>
                    <a:p>
                      <a:pPr marL="4445" algn="ctr">
                        <a:lnSpc>
                          <a:spcPct val="107000"/>
                        </a:lnSpc>
                        <a:spcAft>
                          <a:spcPts val="0"/>
                        </a:spcAft>
                      </a:pPr>
                      <a:r>
                        <a:rPr lang="en-GB" sz="1200" b="1" i="1" u="sng" dirty="0" smtClean="0">
                          <a:solidFill>
                            <a:srgbClr val="FF0000"/>
                          </a:solidFill>
                          <a:effectLst/>
                          <a:uFill>
                            <a:solidFill>
                              <a:srgbClr val="000000"/>
                            </a:solidFill>
                          </a:uFill>
                        </a:rPr>
                        <a:t>Paper 4: NEA</a:t>
                      </a:r>
                      <a:endParaRPr lang="en-GB" sz="1100" b="1" i="1" u="sng" dirty="0">
                        <a:solidFill>
                          <a:srgbClr val="FF0000"/>
                        </a:solidFill>
                        <a:effectLst/>
                      </a:endParaRPr>
                    </a:p>
                    <a:p>
                      <a:pPr algn="ctr">
                        <a:lnSpc>
                          <a:spcPct val="107000"/>
                        </a:lnSpc>
                        <a:spcAft>
                          <a:spcPts val="0"/>
                        </a:spcAft>
                      </a:pPr>
                      <a:r>
                        <a:rPr lang="en-GB" sz="1200" dirty="0" smtClean="0">
                          <a:effectLst/>
                        </a:rPr>
                        <a:t>3000 –</a:t>
                      </a:r>
                      <a:r>
                        <a:rPr lang="en-GB" sz="1200" baseline="0" dirty="0" smtClean="0">
                          <a:effectLst/>
                        </a:rPr>
                        <a:t> 4000 words</a:t>
                      </a:r>
                      <a:endParaRPr lang="en-GB" sz="1100" dirty="0">
                        <a:effectLst/>
                      </a:endParaRPr>
                    </a:p>
                    <a:p>
                      <a:pPr algn="ctr">
                        <a:lnSpc>
                          <a:spcPct val="107000"/>
                        </a:lnSpc>
                        <a:spcAft>
                          <a:spcPts val="0"/>
                        </a:spcAft>
                      </a:pPr>
                      <a:r>
                        <a:rPr lang="en-GB" sz="1200" dirty="0" smtClean="0">
                          <a:effectLst/>
                        </a:rPr>
                        <a:t>4 days</a:t>
                      </a:r>
                      <a:r>
                        <a:rPr lang="en-GB" sz="1200" baseline="0" dirty="0" smtClean="0">
                          <a:effectLst/>
                        </a:rPr>
                        <a:t> compulsory fieldwork + your own fieldwork</a:t>
                      </a:r>
                      <a:endParaRPr lang="en-GB" sz="1100" dirty="0">
                        <a:effectLst/>
                      </a:endParaRPr>
                    </a:p>
                    <a:p>
                      <a:pPr algn="ctr">
                        <a:lnSpc>
                          <a:spcPct val="107000"/>
                        </a:lnSpc>
                        <a:spcAft>
                          <a:spcPts val="0"/>
                        </a:spcAft>
                      </a:pPr>
                      <a:r>
                        <a:rPr lang="en-GB" sz="1200" dirty="0" smtClean="0">
                          <a:effectLst/>
                        </a:rPr>
                        <a:t>70 marks </a:t>
                      </a:r>
                    </a:p>
                    <a:p>
                      <a:pPr algn="ctr">
                        <a:lnSpc>
                          <a:spcPct val="107000"/>
                        </a:lnSpc>
                        <a:spcAft>
                          <a:spcPts val="0"/>
                        </a:spcAft>
                      </a:pPr>
                      <a:endParaRPr lang="en-GB" sz="1200" dirty="0" smtClean="0">
                        <a:effectLst/>
                      </a:endParaRPr>
                    </a:p>
                    <a:p>
                      <a:pPr marL="171450" indent="-171450" algn="l">
                        <a:lnSpc>
                          <a:spcPct val="107000"/>
                        </a:lnSpc>
                        <a:spcAft>
                          <a:spcPts val="0"/>
                        </a:spcAft>
                        <a:buFont typeface="Arial" panose="020B0604020202020204" pitchFamily="34" charset="0"/>
                        <a:buChar char="•"/>
                      </a:pPr>
                      <a:r>
                        <a:rPr lang="en-GB" sz="1200" dirty="0" smtClean="0">
                          <a:effectLst/>
                        </a:rPr>
                        <a:t>Internally assessed</a:t>
                      </a:r>
                      <a:r>
                        <a:rPr lang="en-GB" sz="1200" baseline="0" dirty="0" smtClean="0">
                          <a:effectLst/>
                        </a:rPr>
                        <a:t> and externally moderated</a:t>
                      </a:r>
                    </a:p>
                    <a:p>
                      <a:pPr marL="171450" indent="-171450" algn="l">
                        <a:lnSpc>
                          <a:spcPct val="107000"/>
                        </a:lnSpc>
                        <a:spcAft>
                          <a:spcPts val="0"/>
                        </a:spcAft>
                        <a:buFont typeface="Arial" panose="020B0604020202020204" pitchFamily="34" charset="0"/>
                        <a:buChar char="•"/>
                      </a:pPr>
                      <a:r>
                        <a:rPr lang="en-GB" sz="1200" baseline="0" dirty="0" smtClean="0">
                          <a:effectLst/>
                        </a:rPr>
                        <a:t>Student defines their own question relating to the topic</a:t>
                      </a:r>
                    </a:p>
                    <a:p>
                      <a:pPr marL="171450" indent="-171450" algn="l">
                        <a:lnSpc>
                          <a:spcPct val="107000"/>
                        </a:lnSpc>
                        <a:spcAft>
                          <a:spcPts val="0"/>
                        </a:spcAft>
                        <a:buFont typeface="Arial" panose="020B0604020202020204" pitchFamily="34" charset="0"/>
                        <a:buChar char="•"/>
                      </a:pPr>
                      <a:r>
                        <a:rPr lang="en-GB" sz="1200" baseline="0" dirty="0" smtClean="0">
                          <a:effectLst/>
                        </a:rPr>
                        <a:t>Student incorporates data collection as per their question</a:t>
                      </a:r>
                    </a:p>
                    <a:p>
                      <a:pPr marL="171450" indent="-171450" algn="l">
                        <a:lnSpc>
                          <a:spcPct val="107000"/>
                        </a:lnSpc>
                        <a:spcAft>
                          <a:spcPts val="0"/>
                        </a:spcAft>
                        <a:buFont typeface="Arial" panose="020B0604020202020204" pitchFamily="34" charset="0"/>
                        <a:buChar char="•"/>
                      </a:pPr>
                      <a:r>
                        <a:rPr lang="en-GB" sz="1200" baseline="0" dirty="0" smtClean="0">
                          <a:effectLst/>
                        </a:rPr>
                        <a:t>Student creates and develops a report that focuses on the investigation analysis, evaluation of data, presentation of data findings and extended writing</a:t>
                      </a:r>
                    </a:p>
                    <a:p>
                      <a:pPr marL="171450" indent="-171450" algn="l">
                        <a:lnSpc>
                          <a:spcPct val="107000"/>
                        </a:lnSpc>
                        <a:spcAft>
                          <a:spcPts val="0"/>
                        </a:spcAft>
                        <a:buFont typeface="Arial" panose="020B0604020202020204" pitchFamily="34" charset="0"/>
                        <a:buChar char="•"/>
                      </a:pPr>
                      <a:r>
                        <a:rPr lang="en-GB" sz="1200" baseline="0" dirty="0" smtClean="0">
                          <a:effectLst/>
                        </a:rPr>
                        <a:t>Students must show an evidence of a range of appropriate methodology (quantitative, qualitative, sampling methods) that is appropriate to the chosen location/study area</a:t>
                      </a:r>
                      <a:endParaRPr lang="en-GB" sz="1100" dirty="0">
                        <a:effectLst/>
                      </a:endParaRPr>
                    </a:p>
                  </a:txBody>
                  <a:tcPr marL="68580" marR="73025" marT="33655" marB="0">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783332455"/>
                  </a:ext>
                </a:extLst>
              </a:tr>
            </a:tbl>
          </a:graphicData>
        </a:graphic>
      </p:graphicFrame>
    </p:spTree>
    <p:extLst>
      <p:ext uri="{BB962C8B-B14F-4D97-AF65-F5344CB8AC3E}">
        <p14:creationId xmlns:p14="http://schemas.microsoft.com/office/powerpoint/2010/main" val="179544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8666" y="118072"/>
            <a:ext cx="11994668" cy="461665"/>
          </a:xfrm>
          <a:prstGeom prst="rect">
            <a:avLst/>
          </a:prstGeom>
          <a:solidFill>
            <a:schemeClr val="accent3">
              <a:lumMod val="50000"/>
            </a:schemeClr>
          </a:solidFill>
        </p:spPr>
        <p:txBody>
          <a:bodyPr wrap="square" rtlCol="0">
            <a:spAutoFit/>
          </a:bodyPr>
          <a:lstStyle/>
          <a:p>
            <a:pPr algn="ctr"/>
            <a:fld id="{F7CBCAB2-074D-421A-A4CA-F85D25D15B6D}" type="datetime2">
              <a:rPr lang="en-GB" sz="2400" b="1">
                <a:solidFill>
                  <a:schemeClr val="bg1"/>
                </a:solidFill>
                <a:latin typeface="Century Gothic" charset="0"/>
                <a:ea typeface="Century Gothic" charset="0"/>
                <a:cs typeface="Century Gothic" charset="0"/>
              </a:rPr>
              <a:t>Monday, 04 July 2022</a:t>
            </a:fld>
            <a:endParaRPr lang="en-GB" sz="2400" b="1">
              <a:solidFill>
                <a:schemeClr val="bg1"/>
              </a:solidFill>
              <a:latin typeface="Century Gothic" charset="0"/>
              <a:ea typeface="Century Gothic" charset="0"/>
              <a:cs typeface="Century Gothic" charset="0"/>
            </a:endParaRPr>
          </a:p>
        </p:txBody>
      </p:sp>
      <p:sp>
        <p:nvSpPr>
          <p:cNvPr id="10" name="TextBox 9"/>
          <p:cNvSpPr txBox="1"/>
          <p:nvPr/>
        </p:nvSpPr>
        <p:spPr>
          <a:xfrm>
            <a:off x="98666" y="692697"/>
            <a:ext cx="11994668" cy="461665"/>
          </a:xfrm>
          <a:prstGeom prst="rect">
            <a:avLst/>
          </a:prstGeom>
          <a:solidFill>
            <a:schemeClr val="accent3">
              <a:lumMod val="75000"/>
            </a:schemeClr>
          </a:solidFill>
        </p:spPr>
        <p:txBody>
          <a:bodyPr wrap="square" rtlCol="0">
            <a:spAutoFit/>
          </a:bodyPr>
          <a:lstStyle/>
          <a:p>
            <a:pPr algn="ctr"/>
            <a:r>
              <a:rPr lang="en-GB" sz="2400" b="1">
                <a:solidFill>
                  <a:schemeClr val="bg1"/>
                </a:solidFill>
                <a:latin typeface="Century Gothic" charset="0"/>
                <a:ea typeface="Century Gothic" charset="0"/>
                <a:cs typeface="Century Gothic" charset="0"/>
              </a:rPr>
              <a:t>What is the power of superpowers?</a:t>
            </a:r>
          </a:p>
        </p:txBody>
      </p:sp>
      <p:sp>
        <p:nvSpPr>
          <p:cNvPr id="11" name="TextBox 10"/>
          <p:cNvSpPr txBox="1"/>
          <p:nvPr/>
        </p:nvSpPr>
        <p:spPr>
          <a:xfrm>
            <a:off x="62115" y="1271662"/>
            <a:ext cx="11998149" cy="584775"/>
          </a:xfrm>
          <a:prstGeom prst="rect">
            <a:avLst/>
          </a:prstGeom>
          <a:solidFill>
            <a:srgbClr val="FFFF00"/>
          </a:solidFill>
          <a:ln>
            <a:solidFill>
              <a:schemeClr val="bg1"/>
            </a:solidFill>
          </a:ln>
        </p:spPr>
        <p:txBody>
          <a:bodyPr wrap="square" lIns="91440" tIns="45720" rIns="91440" bIns="45720" rtlCol="0" anchor="t">
            <a:spAutoFit/>
          </a:bodyPr>
          <a:lstStyle/>
          <a:p>
            <a:pPr algn="ctr"/>
            <a:r>
              <a:rPr lang="en-GB" sz="1600" b="1" dirty="0">
                <a:latin typeface="Century Gothic"/>
                <a:ea typeface="Century Gothic" charset="0"/>
                <a:cs typeface="Century Gothic" charset="0"/>
              </a:rPr>
              <a:t>Learning Objectives: To be able to understand how different types of powerful countries can be defined and characterised using a range of criteria</a:t>
            </a:r>
            <a:endParaRPr lang="en-GB" sz="1600" dirty="0">
              <a:latin typeface="Century Gothic"/>
            </a:endParaRPr>
          </a:p>
        </p:txBody>
      </p:sp>
      <p:sp>
        <p:nvSpPr>
          <p:cNvPr id="12" name="Rectangle 11"/>
          <p:cNvSpPr/>
          <p:nvPr/>
        </p:nvSpPr>
        <p:spPr>
          <a:xfrm>
            <a:off x="6744072" y="1973736"/>
            <a:ext cx="3168352" cy="4812921"/>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u="sng">
                <a:solidFill>
                  <a:schemeClr val="tx1"/>
                </a:solidFill>
                <a:latin typeface="Century Gothic" charset="0"/>
                <a:ea typeface="Century Gothic" charset="0"/>
                <a:cs typeface="Century Gothic" charset="0"/>
              </a:rPr>
              <a:t>Key Term + Definition</a:t>
            </a:r>
          </a:p>
          <a:p>
            <a:endParaRPr lang="en-GB" sz="1200" b="1" u="sng">
              <a:solidFill>
                <a:schemeClr val="tx1"/>
              </a:solidFill>
              <a:latin typeface="Century Gothic" charset="0"/>
              <a:ea typeface="Century Gothic" charset="0"/>
              <a:cs typeface="Century Gothic" charset="0"/>
            </a:endParaRPr>
          </a:p>
          <a:p>
            <a:r>
              <a:rPr lang="en-GB" sz="1200" b="1">
                <a:solidFill>
                  <a:schemeClr val="tx1"/>
                </a:solidFill>
                <a:latin typeface="Century Gothic" charset="0"/>
                <a:ea typeface="Century Gothic" charset="0"/>
                <a:cs typeface="Century Gothic" charset="0"/>
              </a:rPr>
              <a:t>Superpower</a:t>
            </a:r>
            <a:r>
              <a:rPr lang="en-GB" sz="1200">
                <a:solidFill>
                  <a:schemeClr val="tx1"/>
                </a:solidFill>
                <a:latin typeface="Century Gothic" charset="0"/>
                <a:ea typeface="Century Gothic" charset="0"/>
                <a:cs typeface="Century Gothic" charset="0"/>
              </a:rPr>
              <a:t>: A nation with the ability to project its influence anywhere in the world and be a dominant global force</a:t>
            </a:r>
          </a:p>
          <a:p>
            <a:endParaRPr lang="en-GB" sz="1200">
              <a:solidFill>
                <a:schemeClr val="tx1"/>
              </a:solidFill>
              <a:latin typeface="Century Gothic" charset="0"/>
              <a:ea typeface="Century Gothic" charset="0"/>
              <a:cs typeface="Century Gothic" charset="0"/>
            </a:endParaRPr>
          </a:p>
          <a:p>
            <a:r>
              <a:rPr lang="en-GB" sz="1200" b="1">
                <a:solidFill>
                  <a:schemeClr val="tx1"/>
                </a:solidFill>
                <a:latin typeface="Century Gothic" charset="0"/>
                <a:ea typeface="Century Gothic" charset="0"/>
                <a:cs typeface="Century Gothic" charset="0"/>
              </a:rPr>
              <a:t>Hyperpower</a:t>
            </a:r>
            <a:r>
              <a:rPr lang="en-GB" sz="1200">
                <a:solidFill>
                  <a:schemeClr val="tx1"/>
                </a:solidFill>
                <a:latin typeface="Century Gothic" charset="0"/>
                <a:ea typeface="Century Gothic" charset="0"/>
                <a:cs typeface="Century Gothic" charset="0"/>
              </a:rPr>
              <a:t>: An unchallenged superpower that is dominant in all aspects of power (political, cultural etc.)</a:t>
            </a:r>
          </a:p>
          <a:p>
            <a:endParaRPr lang="en-GB" sz="1200">
              <a:solidFill>
                <a:schemeClr val="tx1"/>
              </a:solidFill>
              <a:latin typeface="Century Gothic" charset="0"/>
              <a:ea typeface="Century Gothic" charset="0"/>
              <a:cs typeface="Century Gothic" charset="0"/>
            </a:endParaRPr>
          </a:p>
          <a:p>
            <a:r>
              <a:rPr lang="en-GB" sz="1200" b="1">
                <a:solidFill>
                  <a:schemeClr val="tx1"/>
                </a:solidFill>
                <a:latin typeface="Century Gothic" charset="0"/>
                <a:ea typeface="Century Gothic" charset="0"/>
                <a:cs typeface="Century Gothic" charset="0"/>
              </a:rPr>
              <a:t>Blue Water Navy</a:t>
            </a:r>
            <a:r>
              <a:rPr lang="en-GB" sz="1200">
                <a:solidFill>
                  <a:schemeClr val="tx1"/>
                </a:solidFill>
                <a:latin typeface="Century Gothic" charset="0"/>
                <a:ea typeface="Century Gothic" charset="0"/>
                <a:cs typeface="Century Gothic" charset="0"/>
              </a:rPr>
              <a:t>: One which can deploy into the open ocean. Smaller nations have green water navy that can only patrol littoral waters</a:t>
            </a:r>
          </a:p>
          <a:p>
            <a:endParaRPr lang="en-GB" sz="1200" b="1">
              <a:solidFill>
                <a:schemeClr val="tx1"/>
              </a:solidFill>
              <a:latin typeface="Century Gothic" charset="0"/>
              <a:ea typeface="Century Gothic" charset="0"/>
              <a:cs typeface="Century Gothic" charset="0"/>
            </a:endParaRPr>
          </a:p>
          <a:p>
            <a:r>
              <a:rPr lang="en-GB" sz="1200" b="1">
                <a:solidFill>
                  <a:schemeClr val="tx1"/>
                </a:solidFill>
                <a:latin typeface="Century Gothic" charset="0"/>
                <a:ea typeface="Century Gothic" charset="0"/>
                <a:cs typeface="Century Gothic" charset="0"/>
              </a:rPr>
              <a:t>Diplomacy</a:t>
            </a:r>
            <a:r>
              <a:rPr lang="en-GB" sz="1200">
                <a:solidFill>
                  <a:schemeClr val="tx1"/>
                </a:solidFill>
                <a:latin typeface="Century Gothic" charset="0"/>
                <a:ea typeface="Century Gothic" charset="0"/>
                <a:cs typeface="Century Gothic" charset="0"/>
              </a:rPr>
              <a:t>: The negotiation and decision making that takes place between nations and international relations</a:t>
            </a:r>
          </a:p>
          <a:p>
            <a:endParaRPr lang="en-GB" sz="1200" b="1">
              <a:solidFill>
                <a:schemeClr val="tx1"/>
              </a:solidFill>
              <a:latin typeface="Century Gothic" charset="0"/>
              <a:ea typeface="Century Gothic" charset="0"/>
              <a:cs typeface="Century Gothic" charset="0"/>
            </a:endParaRPr>
          </a:p>
          <a:p>
            <a:r>
              <a:rPr lang="en-GB" sz="1200" b="1">
                <a:solidFill>
                  <a:schemeClr val="tx1"/>
                </a:solidFill>
                <a:latin typeface="Century Gothic" charset="0"/>
                <a:ea typeface="Century Gothic" charset="0"/>
                <a:cs typeface="Century Gothic" charset="0"/>
              </a:rPr>
              <a:t>Geo-strategic policies</a:t>
            </a:r>
            <a:r>
              <a:rPr lang="en-GB" sz="1200">
                <a:solidFill>
                  <a:schemeClr val="tx1"/>
                </a:solidFill>
                <a:latin typeface="Century Gothic" charset="0"/>
                <a:ea typeface="Century Gothic" charset="0"/>
                <a:cs typeface="Century Gothic" charset="0"/>
              </a:rPr>
              <a:t>: Policies that attempt to meet the global and regional policy aims of a country by combining diplomacy and the movement on military assets</a:t>
            </a:r>
            <a:endParaRPr lang="en-GB" sz="1200" b="1">
              <a:solidFill>
                <a:schemeClr val="tx1"/>
              </a:solidFill>
              <a:latin typeface="Century Gothic" charset="0"/>
              <a:ea typeface="Century Gothic" charset="0"/>
              <a:cs typeface="Century Gothic" charset="0"/>
            </a:endParaRPr>
          </a:p>
          <a:p>
            <a:endParaRPr lang="en-GB" sz="1100">
              <a:solidFill>
                <a:schemeClr val="tx1"/>
              </a:solidFill>
              <a:latin typeface="Century Gothic" charset="0"/>
              <a:ea typeface="Century Gothic" charset="0"/>
              <a:cs typeface="Century Gothic" charset="0"/>
            </a:endParaRPr>
          </a:p>
          <a:p>
            <a:endParaRPr lang="en-GB" sz="1100">
              <a:solidFill>
                <a:schemeClr val="tx1"/>
              </a:solidFill>
              <a:latin typeface="Century Gothic" charset="0"/>
              <a:ea typeface="Century Gothic" charset="0"/>
              <a:cs typeface="Century Gothic" charset="0"/>
            </a:endParaRPr>
          </a:p>
        </p:txBody>
      </p:sp>
      <p:sp>
        <p:nvSpPr>
          <p:cNvPr id="13" name="Rectangle 12"/>
          <p:cNvSpPr/>
          <p:nvPr/>
        </p:nvSpPr>
        <p:spPr>
          <a:xfrm>
            <a:off x="65562" y="1973738"/>
            <a:ext cx="6606502" cy="3988372"/>
          </a:xfrm>
          <a:prstGeom prst="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800" b="1" dirty="0" smtClean="0">
                <a:solidFill>
                  <a:schemeClr val="tx1"/>
                </a:solidFill>
                <a:latin typeface="Century Gothic" charset="0"/>
                <a:ea typeface="Century Gothic" charset="0"/>
                <a:cs typeface="Century Gothic" charset="0"/>
              </a:rPr>
              <a:t>Do </a:t>
            </a:r>
            <a:r>
              <a:rPr lang="en-US" sz="1800" b="1" dirty="0">
                <a:solidFill>
                  <a:schemeClr val="tx1"/>
                </a:solidFill>
                <a:latin typeface="Century Gothic" charset="0"/>
                <a:ea typeface="Century Gothic" charset="0"/>
                <a:cs typeface="Century Gothic" charset="0"/>
              </a:rPr>
              <a:t>Now! </a:t>
            </a:r>
            <a:r>
              <a:rPr lang="en-US" sz="1800" b="1" dirty="0" smtClean="0">
                <a:solidFill>
                  <a:schemeClr val="tx1"/>
                </a:solidFill>
                <a:latin typeface="Century Gothic" charset="0"/>
                <a:ea typeface="Century Gothic" charset="0"/>
                <a:cs typeface="Century Gothic" charset="0"/>
              </a:rPr>
              <a:t>What do you know about Geography?</a:t>
            </a:r>
          </a:p>
          <a:p>
            <a:endParaRPr lang="en-US" dirty="0">
              <a:solidFill>
                <a:schemeClr val="tx1"/>
              </a:solidFill>
              <a:latin typeface="Century Gothic" charset="0"/>
              <a:ea typeface="Century Gothic" charset="0"/>
              <a:cs typeface="Century Gothic" charset="0"/>
            </a:endParaRPr>
          </a:p>
          <a:p>
            <a:r>
              <a:rPr lang="en-US" sz="1800" dirty="0">
                <a:solidFill>
                  <a:schemeClr val="tx1"/>
                </a:solidFill>
                <a:latin typeface="Century Gothic" charset="0"/>
                <a:ea typeface="Century Gothic" charset="0"/>
                <a:cs typeface="Century Gothic" charset="0"/>
              </a:rPr>
              <a:t/>
            </a:r>
            <a:br>
              <a:rPr lang="en-US" sz="1800" dirty="0">
                <a:solidFill>
                  <a:schemeClr val="tx1"/>
                </a:solidFill>
                <a:latin typeface="Century Gothic" charset="0"/>
                <a:ea typeface="Century Gothic" charset="0"/>
                <a:cs typeface="Century Gothic" charset="0"/>
              </a:rPr>
            </a:br>
            <a:endParaRPr lang="en-US" sz="1800" dirty="0">
              <a:solidFill>
                <a:schemeClr val="tx1"/>
              </a:solidFill>
              <a:latin typeface="Century Gothic" charset="0"/>
              <a:ea typeface="Century Gothic" charset="0"/>
              <a:cs typeface="Century Gothic" charset="0"/>
            </a:endParaRPr>
          </a:p>
        </p:txBody>
      </p:sp>
      <p:sp>
        <p:nvSpPr>
          <p:cNvPr id="7" name="Rectangle 6"/>
          <p:cNvSpPr/>
          <p:nvPr/>
        </p:nvSpPr>
        <p:spPr>
          <a:xfrm>
            <a:off x="61914" y="6098263"/>
            <a:ext cx="6609926" cy="648071"/>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smtClean="0">
                <a:solidFill>
                  <a:schemeClr val="tx1"/>
                </a:solidFill>
                <a:latin typeface="Bliss 2 Regular" panose="02000506030000020004" pitchFamily="50" charset="0"/>
                <a:ea typeface="Century Gothic" charset="0"/>
                <a:cs typeface="Century Gothic" charset="0"/>
              </a:rPr>
              <a:t>Geochallenge</a:t>
            </a:r>
            <a:r>
              <a:rPr lang="en-US" sz="1200" b="1" dirty="0">
                <a:solidFill>
                  <a:schemeClr val="tx1"/>
                </a:solidFill>
                <a:latin typeface="Bliss 2 Regular" panose="02000506030000020004" pitchFamily="50" charset="0"/>
                <a:ea typeface="Century Gothic" charset="0"/>
                <a:cs typeface="Century Gothic" charset="0"/>
              </a:rPr>
              <a:t>: </a:t>
            </a:r>
            <a:r>
              <a:rPr lang="en-GB" sz="1200" b="1" dirty="0">
                <a:solidFill>
                  <a:schemeClr val="tx1"/>
                </a:solidFill>
                <a:latin typeface="Bliss 2 Regular" panose="02000506030000020004" pitchFamily="50" charset="0"/>
              </a:rPr>
              <a:t>Many emerging economies rely on aid from other nations and charities. Sometimes this </a:t>
            </a:r>
            <a:r>
              <a:rPr lang="en-GB" sz="1200" b="1" dirty="0" smtClean="0">
                <a:solidFill>
                  <a:schemeClr val="tx1"/>
                </a:solidFill>
                <a:latin typeface="Bliss 2 Regular" panose="02000506030000020004" pitchFamily="50" charset="0"/>
              </a:rPr>
              <a:t>aid </a:t>
            </a:r>
            <a:r>
              <a:rPr lang="en-GB" sz="1200" b="1" dirty="0">
                <a:solidFill>
                  <a:schemeClr val="tx1"/>
                </a:solidFill>
                <a:latin typeface="Bliss 2 Regular" panose="02000506030000020004" pitchFamily="50" charset="0"/>
              </a:rPr>
              <a:t>is tied to trade agreements. What is an advantage of tied aid to the donor country?</a:t>
            </a:r>
            <a:endParaRPr lang="en-US" sz="1200" dirty="0">
              <a:solidFill>
                <a:schemeClr val="tx1"/>
              </a:solidFill>
              <a:latin typeface="Bliss 2 Regular" panose="02000506030000020004" pitchFamily="50" charset="0"/>
              <a:ea typeface="Century Gothic" charset="0"/>
              <a:cs typeface="Century Gothic" charset="0"/>
            </a:endParaRPr>
          </a:p>
        </p:txBody>
      </p:sp>
      <p:sp>
        <p:nvSpPr>
          <p:cNvPr id="8" name="Rectangle 7"/>
          <p:cNvSpPr/>
          <p:nvPr/>
        </p:nvSpPr>
        <p:spPr>
          <a:xfrm>
            <a:off x="9984432" y="1973736"/>
            <a:ext cx="2169468" cy="4812921"/>
          </a:xfrm>
          <a:prstGeom prst="rect">
            <a:avLst/>
          </a:prstGeom>
          <a:solidFill>
            <a:srgbClr val="FF939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u="sng">
                <a:solidFill>
                  <a:schemeClr val="tx1"/>
                </a:solidFill>
                <a:latin typeface="Century Gothic" charset="0"/>
                <a:ea typeface="Century Gothic" charset="0"/>
                <a:cs typeface="Century Gothic" charset="0"/>
              </a:rPr>
              <a:t>Key Concept</a:t>
            </a:r>
          </a:p>
          <a:p>
            <a:endParaRPr lang="en-GB" sz="1200" b="1" u="sng">
              <a:solidFill>
                <a:schemeClr val="tx1"/>
              </a:solidFill>
              <a:latin typeface="Century Gothic" charset="0"/>
              <a:ea typeface="Century Gothic" charset="0"/>
              <a:cs typeface="Century Gothic" charset="0"/>
            </a:endParaRPr>
          </a:p>
          <a:p>
            <a:r>
              <a:rPr lang="en-GB" sz="1200">
                <a:solidFill>
                  <a:schemeClr val="tx1"/>
                </a:solidFill>
                <a:latin typeface="Century Gothic" charset="0"/>
                <a:ea typeface="Century Gothic" charset="0"/>
                <a:cs typeface="Century Gothic" charset="0"/>
              </a:rPr>
              <a:t>Hard vs Soft Power</a:t>
            </a:r>
          </a:p>
          <a:p>
            <a:endParaRPr lang="en-GB" sz="1200">
              <a:solidFill>
                <a:schemeClr val="tx1"/>
              </a:solidFill>
              <a:latin typeface="Century Gothic" charset="0"/>
              <a:ea typeface="Century Gothic" charset="0"/>
              <a:cs typeface="Century Gothic"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845783557"/>
              </p:ext>
            </p:extLst>
          </p:nvPr>
        </p:nvGraphicFramePr>
        <p:xfrm>
          <a:off x="191344" y="2420888"/>
          <a:ext cx="6339193" cy="3169920"/>
        </p:xfrm>
        <a:graphic>
          <a:graphicData uri="http://schemas.openxmlformats.org/drawingml/2006/table">
            <a:tbl>
              <a:tblPr firstRow="1" bandRow="1">
                <a:tableStyleId>{5940675A-B579-460E-94D1-54222C63F5DA}</a:tableStyleId>
              </a:tblPr>
              <a:tblGrid>
                <a:gridCol w="2163193">
                  <a:extLst>
                    <a:ext uri="{9D8B030D-6E8A-4147-A177-3AD203B41FA5}">
                      <a16:colId xmlns:a16="http://schemas.microsoft.com/office/drawing/2014/main" val="432059815"/>
                    </a:ext>
                  </a:extLst>
                </a:gridCol>
                <a:gridCol w="1044000">
                  <a:extLst>
                    <a:ext uri="{9D8B030D-6E8A-4147-A177-3AD203B41FA5}">
                      <a16:colId xmlns:a16="http://schemas.microsoft.com/office/drawing/2014/main" val="3579475837"/>
                    </a:ext>
                  </a:extLst>
                </a:gridCol>
                <a:gridCol w="1044000">
                  <a:extLst>
                    <a:ext uri="{9D8B030D-6E8A-4147-A177-3AD203B41FA5}">
                      <a16:colId xmlns:a16="http://schemas.microsoft.com/office/drawing/2014/main" val="3246948034"/>
                    </a:ext>
                  </a:extLst>
                </a:gridCol>
                <a:gridCol w="1044000">
                  <a:extLst>
                    <a:ext uri="{9D8B030D-6E8A-4147-A177-3AD203B41FA5}">
                      <a16:colId xmlns:a16="http://schemas.microsoft.com/office/drawing/2014/main" val="4162385072"/>
                    </a:ext>
                  </a:extLst>
                </a:gridCol>
                <a:gridCol w="1044000">
                  <a:extLst>
                    <a:ext uri="{9D8B030D-6E8A-4147-A177-3AD203B41FA5}">
                      <a16:colId xmlns:a16="http://schemas.microsoft.com/office/drawing/2014/main" val="2308846839"/>
                    </a:ext>
                  </a:extLst>
                </a:gridCol>
              </a:tblGrid>
              <a:tr h="224356">
                <a:tc>
                  <a:txBody>
                    <a:bodyPr/>
                    <a:lstStyle/>
                    <a:p>
                      <a:pPr algn="ctr"/>
                      <a:r>
                        <a:rPr lang="en-GB" sz="1250" b="1" dirty="0" smtClean="0">
                          <a:latin typeface="Bliss 2 Regular" panose="02000506030000020004" pitchFamily="50" charset="0"/>
                        </a:rPr>
                        <a:t>Question</a:t>
                      </a:r>
                      <a:endParaRPr lang="en-GB" sz="1250" b="1" dirty="0">
                        <a:latin typeface="Bliss 2 Regular" panose="02000506030000020004" pitchFamily="50" charset="0"/>
                      </a:endParaRPr>
                    </a:p>
                  </a:txBody>
                  <a:tcPr/>
                </a:tc>
                <a:tc>
                  <a:txBody>
                    <a:bodyPr/>
                    <a:lstStyle/>
                    <a:p>
                      <a:pPr algn="ctr"/>
                      <a:r>
                        <a:rPr lang="en-GB" sz="1250" b="1" dirty="0" smtClean="0">
                          <a:latin typeface="Bliss 2 Regular" panose="02000506030000020004" pitchFamily="50" charset="0"/>
                        </a:rPr>
                        <a:t>Answer 1</a:t>
                      </a:r>
                      <a:endParaRPr lang="en-GB" sz="1250" b="1" dirty="0">
                        <a:latin typeface="Bliss 2 Regular" panose="02000506030000020004" pitchFamily="50" charset="0"/>
                      </a:endParaRPr>
                    </a:p>
                  </a:txBody>
                  <a:tcPr/>
                </a:tc>
                <a:tc>
                  <a:txBody>
                    <a:bodyPr/>
                    <a:lstStyle/>
                    <a:p>
                      <a:pPr algn="ctr"/>
                      <a:r>
                        <a:rPr lang="en-GB" sz="1250" b="1" dirty="0" smtClean="0">
                          <a:latin typeface="Bliss 2 Regular" panose="02000506030000020004" pitchFamily="50" charset="0"/>
                        </a:rPr>
                        <a:t>Answer 2</a:t>
                      </a:r>
                      <a:endParaRPr lang="en-GB" sz="1250" b="1" dirty="0">
                        <a:latin typeface="Bliss 2 Regular" panose="02000506030000020004" pitchFamily="50" charset="0"/>
                      </a:endParaRPr>
                    </a:p>
                  </a:txBody>
                  <a:tcPr/>
                </a:tc>
                <a:tc>
                  <a:txBody>
                    <a:bodyPr/>
                    <a:lstStyle/>
                    <a:p>
                      <a:pPr algn="ctr"/>
                      <a:r>
                        <a:rPr lang="en-GB" sz="1250" b="1" dirty="0" smtClean="0">
                          <a:latin typeface="Bliss 2 Regular" panose="02000506030000020004" pitchFamily="50" charset="0"/>
                        </a:rPr>
                        <a:t>Answer 3</a:t>
                      </a:r>
                      <a:endParaRPr lang="en-GB" sz="1250" b="1" dirty="0">
                        <a:latin typeface="Bliss 2 Regular" panose="02000506030000020004" pitchFamily="50" charset="0"/>
                      </a:endParaRPr>
                    </a:p>
                  </a:txBody>
                  <a:tcPr/>
                </a:tc>
                <a:tc>
                  <a:txBody>
                    <a:bodyPr/>
                    <a:lstStyle/>
                    <a:p>
                      <a:pPr algn="ctr"/>
                      <a:r>
                        <a:rPr lang="en-GB" sz="1250" b="1" dirty="0" smtClean="0">
                          <a:latin typeface="Bliss 2 Regular" panose="02000506030000020004" pitchFamily="50" charset="0"/>
                        </a:rPr>
                        <a:t>Answer</a:t>
                      </a:r>
                      <a:r>
                        <a:rPr lang="en-GB" sz="1250" b="1" baseline="0" dirty="0" smtClean="0">
                          <a:latin typeface="Bliss 2 Regular" panose="02000506030000020004" pitchFamily="50" charset="0"/>
                        </a:rPr>
                        <a:t> 4</a:t>
                      </a:r>
                      <a:endParaRPr lang="en-GB" sz="1250" b="1" dirty="0">
                        <a:latin typeface="Bliss 2 Regular" panose="02000506030000020004" pitchFamily="50" charset="0"/>
                      </a:endParaRPr>
                    </a:p>
                  </a:txBody>
                  <a:tcPr/>
                </a:tc>
                <a:extLst>
                  <a:ext uri="{0D108BD9-81ED-4DB2-BD59-A6C34878D82A}">
                    <a16:rowId xmlns:a16="http://schemas.microsoft.com/office/drawing/2014/main" val="1475188865"/>
                  </a:ext>
                </a:extLst>
              </a:tr>
              <a:tr h="370840">
                <a:tc>
                  <a:txBody>
                    <a:bodyPr/>
                    <a:lstStyle/>
                    <a:p>
                      <a:r>
                        <a:rPr lang="en-GB" sz="1250" b="0" i="0" kern="1200" dirty="0" smtClean="0">
                          <a:solidFill>
                            <a:schemeClr val="tx1"/>
                          </a:solidFill>
                          <a:effectLst/>
                          <a:latin typeface="Bliss 2 Regular" panose="02000506030000020004" pitchFamily="50" charset="0"/>
                          <a:ea typeface="+mn-ea"/>
                          <a:cs typeface="+mn-cs"/>
                        </a:rPr>
                        <a:t>1. Which sector of industry dominates emerging economies?</a:t>
                      </a:r>
                      <a:endParaRPr lang="en-GB" sz="1250" b="0" dirty="0">
                        <a:latin typeface="Bliss 2 Regular" panose="02000506030000020004" pitchFamily="50" charset="0"/>
                      </a:endParaRPr>
                    </a:p>
                  </a:txBody>
                  <a:tcPr anchor="ctr"/>
                </a:tc>
                <a:tc>
                  <a:txBody>
                    <a:bodyPr/>
                    <a:lstStyle/>
                    <a:p>
                      <a:r>
                        <a:rPr lang="en-GB" sz="1200" dirty="0" smtClean="0">
                          <a:latin typeface="Bliss 2 Regular" panose="02000506030000020004" pitchFamily="50" charset="0"/>
                        </a:rPr>
                        <a:t>Primary </a:t>
                      </a:r>
                      <a:endParaRPr lang="en-GB" sz="1200" dirty="0">
                        <a:latin typeface="Bliss 2 Regular" panose="02000506030000020004" pitchFamily="50" charset="0"/>
                      </a:endParaRPr>
                    </a:p>
                  </a:txBody>
                  <a:tcPr anchor="ctr"/>
                </a:tc>
                <a:tc>
                  <a:txBody>
                    <a:bodyPr/>
                    <a:lstStyle/>
                    <a:p>
                      <a:r>
                        <a:rPr lang="en-GB" sz="1200" dirty="0" smtClean="0">
                          <a:latin typeface="Bliss 2 Regular" panose="02000506030000020004" pitchFamily="50" charset="0"/>
                        </a:rPr>
                        <a:t>Secondary</a:t>
                      </a:r>
                      <a:endParaRPr lang="en-GB" sz="1200" dirty="0">
                        <a:latin typeface="Bliss 2 Regular" panose="02000506030000020004" pitchFamily="50" charset="0"/>
                      </a:endParaRPr>
                    </a:p>
                  </a:txBody>
                  <a:tcPr anchor="ctr"/>
                </a:tc>
                <a:tc>
                  <a:txBody>
                    <a:bodyPr/>
                    <a:lstStyle/>
                    <a:p>
                      <a:r>
                        <a:rPr lang="en-GB" sz="1200" dirty="0" smtClean="0">
                          <a:latin typeface="Bliss 2 Regular" panose="02000506030000020004" pitchFamily="50" charset="0"/>
                        </a:rPr>
                        <a:t>Tertiary</a:t>
                      </a:r>
                      <a:endParaRPr lang="en-GB" sz="1200" dirty="0">
                        <a:latin typeface="Bliss 2 Regular" panose="02000506030000020004" pitchFamily="50" charset="0"/>
                      </a:endParaRPr>
                    </a:p>
                  </a:txBody>
                  <a:tcPr anchor="ctr"/>
                </a:tc>
                <a:tc>
                  <a:txBody>
                    <a:bodyPr/>
                    <a:lstStyle/>
                    <a:p>
                      <a:r>
                        <a:rPr lang="en-GB" sz="1200" dirty="0" smtClean="0">
                          <a:latin typeface="Bliss 2 Regular" panose="02000506030000020004" pitchFamily="50" charset="0"/>
                        </a:rPr>
                        <a:t>Quaternary</a:t>
                      </a:r>
                      <a:endParaRPr lang="en-GB" sz="1200" dirty="0">
                        <a:latin typeface="Bliss 2 Regular" panose="02000506030000020004" pitchFamily="50" charset="0"/>
                      </a:endParaRPr>
                    </a:p>
                  </a:txBody>
                  <a:tcPr anchor="ctr"/>
                </a:tc>
                <a:extLst>
                  <a:ext uri="{0D108BD9-81ED-4DB2-BD59-A6C34878D82A}">
                    <a16:rowId xmlns:a16="http://schemas.microsoft.com/office/drawing/2014/main" val="44232827"/>
                  </a:ext>
                </a:extLst>
              </a:tr>
              <a:tr h="370840">
                <a:tc>
                  <a:txBody>
                    <a:bodyPr/>
                    <a:lstStyle/>
                    <a:p>
                      <a:r>
                        <a:rPr lang="en-GB" sz="1250" b="0" i="0" kern="1200" dirty="0" smtClean="0">
                          <a:solidFill>
                            <a:schemeClr val="tx1"/>
                          </a:solidFill>
                          <a:effectLst/>
                          <a:latin typeface="Bliss 2 Regular" panose="02000506030000020004" pitchFamily="50" charset="0"/>
                          <a:ea typeface="+mn-ea"/>
                          <a:cs typeface="+mn-cs"/>
                        </a:rPr>
                        <a:t>2. Which of the following is an indication of an economically advanced economy, rather than an emerging economy?</a:t>
                      </a:r>
                      <a:endParaRPr lang="en-GB" sz="1250" b="0" dirty="0">
                        <a:latin typeface="Bliss 2 Regular" panose="02000506030000020004" pitchFamily="50" charset="0"/>
                      </a:endParaRPr>
                    </a:p>
                  </a:txBody>
                  <a:tcPr anchor="ctr"/>
                </a:tc>
                <a:tc>
                  <a:txBody>
                    <a:bodyPr/>
                    <a:lstStyle/>
                    <a:p>
                      <a:r>
                        <a:rPr lang="en-GB" sz="1200" b="0" i="0" kern="1200" dirty="0" smtClean="0">
                          <a:solidFill>
                            <a:schemeClr val="tx1"/>
                          </a:solidFill>
                          <a:effectLst/>
                          <a:latin typeface="Bliss 2 Regular" panose="02000506030000020004" pitchFamily="50" charset="0"/>
                          <a:ea typeface="+mn-ea"/>
                          <a:cs typeface="+mn-cs"/>
                        </a:rPr>
                        <a:t>Low life expectancy</a:t>
                      </a:r>
                    </a:p>
                  </a:txBody>
                  <a:tcPr anchor="ctr"/>
                </a:tc>
                <a:tc>
                  <a:txBody>
                    <a:bodyPr/>
                    <a:lstStyle/>
                    <a:p>
                      <a:r>
                        <a:rPr lang="en-GB" sz="1200" b="0" i="0" kern="1200" dirty="0" smtClean="0">
                          <a:solidFill>
                            <a:schemeClr val="tx1"/>
                          </a:solidFill>
                          <a:effectLst/>
                          <a:latin typeface="Bliss 2 Regular" panose="02000506030000020004" pitchFamily="50" charset="0"/>
                          <a:ea typeface="+mn-ea"/>
                          <a:cs typeface="+mn-cs"/>
                        </a:rPr>
                        <a:t>High male/female inequalities</a:t>
                      </a:r>
                    </a:p>
                  </a:txBody>
                  <a:tcPr anchor="ctr"/>
                </a:tc>
                <a:tc>
                  <a:txBody>
                    <a:bodyPr/>
                    <a:lstStyle/>
                    <a:p>
                      <a:r>
                        <a:rPr lang="en-GB" sz="1200" b="0" i="0" kern="1200" dirty="0" smtClean="0">
                          <a:solidFill>
                            <a:schemeClr val="tx1"/>
                          </a:solidFill>
                          <a:effectLst/>
                          <a:latin typeface="Bliss 2 Regular" panose="02000506030000020004" pitchFamily="50" charset="0"/>
                          <a:ea typeface="+mn-ea"/>
                          <a:cs typeface="+mn-cs"/>
                        </a:rPr>
                        <a:t>Literacy rates close to 100% </a:t>
                      </a:r>
                    </a:p>
                  </a:txBody>
                  <a:tcPr anchor="ctr"/>
                </a:tc>
                <a:tc>
                  <a:txBody>
                    <a:bodyPr/>
                    <a:lstStyle/>
                    <a:p>
                      <a:r>
                        <a:rPr lang="en-GB" sz="1200" b="0" i="0" kern="1200" dirty="0" smtClean="0">
                          <a:solidFill>
                            <a:schemeClr val="tx1"/>
                          </a:solidFill>
                          <a:effectLst/>
                          <a:latin typeface="Bliss 2 Regular" panose="02000506030000020004" pitchFamily="50" charset="0"/>
                          <a:ea typeface="+mn-ea"/>
                          <a:cs typeface="+mn-cs"/>
                        </a:rPr>
                        <a:t>Poor access to technology</a:t>
                      </a:r>
                    </a:p>
                  </a:txBody>
                  <a:tcPr anchor="ctr"/>
                </a:tc>
                <a:extLst>
                  <a:ext uri="{0D108BD9-81ED-4DB2-BD59-A6C34878D82A}">
                    <a16:rowId xmlns:a16="http://schemas.microsoft.com/office/drawing/2014/main" val="2296960704"/>
                  </a:ext>
                </a:extLst>
              </a:tr>
              <a:tr h="370840">
                <a:tc>
                  <a:txBody>
                    <a:bodyPr/>
                    <a:lstStyle/>
                    <a:p>
                      <a:r>
                        <a:rPr lang="en-GB" sz="1250" b="0" i="0" kern="1200" dirty="0" smtClean="0">
                          <a:solidFill>
                            <a:schemeClr val="tx1"/>
                          </a:solidFill>
                          <a:effectLst/>
                          <a:latin typeface="Bliss 2 Regular" panose="02000506030000020004" pitchFamily="50" charset="0"/>
                          <a:ea typeface="+mn-ea"/>
                          <a:cs typeface="+mn-cs"/>
                        </a:rPr>
                        <a:t>3. How is the economic core of a nation defined?</a:t>
                      </a:r>
                      <a:endParaRPr lang="en-GB" sz="1250" b="0" dirty="0">
                        <a:latin typeface="Bliss 2 Regular" panose="02000506030000020004" pitchFamily="50" charset="0"/>
                      </a:endParaRPr>
                    </a:p>
                  </a:txBody>
                  <a:tcPr anchor="ctr"/>
                </a:tc>
                <a:tc>
                  <a:txBody>
                    <a:bodyPr/>
                    <a:lstStyle/>
                    <a:p>
                      <a:r>
                        <a:rPr lang="en-GB" sz="1200" b="0" i="0" kern="1200" dirty="0" smtClean="0">
                          <a:solidFill>
                            <a:schemeClr val="tx1"/>
                          </a:solidFill>
                          <a:effectLst/>
                          <a:latin typeface="Bliss 2 Regular" panose="02000506030000020004" pitchFamily="50" charset="0"/>
                          <a:ea typeface="+mn-ea"/>
                          <a:cs typeface="+mn-cs"/>
                        </a:rPr>
                        <a:t>The core revenues and services</a:t>
                      </a:r>
                    </a:p>
                    <a:p>
                      <a:endParaRPr lang="en-GB" sz="1200" dirty="0">
                        <a:latin typeface="Bliss 2 Regular" panose="02000506030000020004" pitchFamily="50" charset="0"/>
                      </a:endParaRPr>
                    </a:p>
                  </a:txBody>
                  <a:tcPr anchor="ctr"/>
                </a:tc>
                <a:tc>
                  <a:txBody>
                    <a:bodyPr/>
                    <a:lstStyle/>
                    <a:p>
                      <a:r>
                        <a:rPr lang="en-GB" sz="1200" b="0" i="0" kern="1200" dirty="0" smtClean="0">
                          <a:solidFill>
                            <a:schemeClr val="tx1"/>
                          </a:solidFill>
                          <a:effectLst/>
                          <a:latin typeface="Bliss 2 Regular" panose="02000506030000020004" pitchFamily="50" charset="0"/>
                          <a:ea typeface="+mn-ea"/>
                          <a:cs typeface="+mn-cs"/>
                        </a:rPr>
                        <a:t>The area with the most people in a country</a:t>
                      </a:r>
                      <a:endParaRPr lang="en-GB" sz="1200" dirty="0">
                        <a:latin typeface="Bliss 2 Regular" panose="02000506030000020004" pitchFamily="50"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Bliss 2 Regular" panose="02000506030000020004" pitchFamily="50" charset="0"/>
                          <a:ea typeface="+mn-ea"/>
                          <a:cs typeface="+mn-cs"/>
                        </a:rPr>
                        <a:t>The area with the highest standard of living, and generating the most wealth </a:t>
                      </a:r>
                      <a:endParaRPr lang="en-GB" sz="1200" dirty="0" smtClean="0">
                        <a:latin typeface="Bliss 2 Regular" panose="02000506030000020004" pitchFamily="50" charset="0"/>
                      </a:endParaRPr>
                    </a:p>
                  </a:txBody>
                  <a:tcPr anchor="ctr"/>
                </a:tc>
                <a:tc>
                  <a:txBody>
                    <a:bodyPr/>
                    <a:lstStyle/>
                    <a:p>
                      <a:r>
                        <a:rPr lang="en-GB" sz="1200" b="0" i="0" kern="1200" dirty="0" smtClean="0">
                          <a:solidFill>
                            <a:schemeClr val="tx1"/>
                          </a:solidFill>
                          <a:effectLst/>
                          <a:latin typeface="Bliss 2 Regular" panose="02000506030000020004" pitchFamily="50" charset="0"/>
                          <a:ea typeface="+mn-ea"/>
                          <a:cs typeface="+mn-cs"/>
                        </a:rPr>
                        <a:t>The urban areas that have the greatest links and technology infrastructure</a:t>
                      </a:r>
                      <a:endParaRPr lang="en-GB" sz="1200" dirty="0">
                        <a:latin typeface="Bliss 2 Regular" panose="02000506030000020004" pitchFamily="50" charset="0"/>
                      </a:endParaRPr>
                    </a:p>
                  </a:txBody>
                  <a:tcPr anchor="ctr"/>
                </a:tc>
                <a:extLst>
                  <a:ext uri="{0D108BD9-81ED-4DB2-BD59-A6C34878D82A}">
                    <a16:rowId xmlns:a16="http://schemas.microsoft.com/office/drawing/2014/main" val="3836301514"/>
                  </a:ext>
                </a:extLst>
              </a:tr>
            </a:tbl>
          </a:graphicData>
        </a:graphic>
      </p:graphicFrame>
      <p:sp>
        <p:nvSpPr>
          <p:cNvPr id="3" name="Rectangle 2"/>
          <p:cNvSpPr/>
          <p:nvPr/>
        </p:nvSpPr>
        <p:spPr>
          <a:xfrm>
            <a:off x="2351584" y="2708920"/>
            <a:ext cx="1008112" cy="648072"/>
          </a:xfrm>
          <a:prstGeom prst="rect">
            <a:avLst/>
          </a:prstGeom>
          <a:noFill/>
          <a:ln w="76200">
            <a:solidFill>
              <a:srgbClr val="7793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440062" y="3356992"/>
            <a:ext cx="1008112" cy="864096"/>
          </a:xfrm>
          <a:prstGeom prst="rect">
            <a:avLst/>
          </a:prstGeom>
          <a:noFill/>
          <a:ln w="76200">
            <a:solidFill>
              <a:srgbClr val="7793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440062" y="4236190"/>
            <a:ext cx="1008112" cy="1354618"/>
          </a:xfrm>
          <a:prstGeom prst="rect">
            <a:avLst/>
          </a:prstGeom>
          <a:noFill/>
          <a:ln w="76200">
            <a:solidFill>
              <a:srgbClr val="7793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19112" y="5396188"/>
            <a:ext cx="2448496" cy="736116"/>
          </a:xfrm>
          <a:prstGeom prst="rect">
            <a:avLst/>
          </a:prstGeom>
          <a:solidFill>
            <a:schemeClr val="bg1"/>
          </a:solidFill>
          <a:ln w="76200">
            <a:solidFill>
              <a:srgbClr val="7793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Bliss 2 Regular" panose="02000506030000020004" pitchFamily="50" charset="0"/>
              </a:rPr>
              <a:t>The receiving country is forced to buy goods and services from the donor country</a:t>
            </a:r>
            <a:endParaRPr lang="en-GB" sz="1200" dirty="0">
              <a:solidFill>
                <a:schemeClr val="tx1"/>
              </a:solidFill>
              <a:latin typeface="Bliss 2 Regular" panose="02000506030000020004" pitchFamily="50" charset="0"/>
            </a:endParaRPr>
          </a:p>
        </p:txBody>
      </p:sp>
    </p:spTree>
    <p:extLst>
      <p:ext uri="{BB962C8B-B14F-4D97-AF65-F5344CB8AC3E}">
        <p14:creationId xmlns:p14="http://schemas.microsoft.com/office/powerpoint/2010/main" val="8272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4644" y="87016"/>
            <a:ext cx="11968690" cy="461665"/>
          </a:xfrm>
          <a:prstGeom prst="rect">
            <a:avLst/>
          </a:prstGeom>
          <a:solidFill>
            <a:schemeClr val="accent3">
              <a:lumMod val="75000"/>
            </a:schemeClr>
          </a:solidFill>
        </p:spPr>
        <p:txBody>
          <a:bodyPr wrap="square" rtlCol="0">
            <a:spAutoFit/>
          </a:bodyPr>
          <a:lstStyle/>
          <a:p>
            <a:pPr algn="ctr"/>
            <a:r>
              <a:rPr lang="en-GB" sz="2400" b="1">
                <a:solidFill>
                  <a:schemeClr val="bg1"/>
                </a:solidFill>
                <a:latin typeface="Century Gothic" charset="0"/>
                <a:ea typeface="Century Gothic" charset="0"/>
                <a:cs typeface="Century Gothic" charset="0"/>
              </a:rPr>
              <a:t>Where are we on our learning journey?</a:t>
            </a:r>
          </a:p>
        </p:txBody>
      </p:sp>
      <p:graphicFrame>
        <p:nvGraphicFramePr>
          <p:cNvPr id="3" name="Table 2"/>
          <p:cNvGraphicFramePr>
            <a:graphicFrameLocks noGrp="1"/>
          </p:cNvGraphicFramePr>
          <p:nvPr>
            <p:extLst/>
          </p:nvPr>
        </p:nvGraphicFramePr>
        <p:xfrm>
          <a:off x="2032000" y="1574800"/>
          <a:ext cx="8128000" cy="3708400"/>
        </p:xfrm>
        <a:graphic>
          <a:graphicData uri="http://schemas.openxmlformats.org/drawingml/2006/table">
            <a:tbl>
              <a:tblPr firstRow="1" bandRow="1">
                <a:tableStyleId>{5940675A-B579-460E-94D1-54222C63F5DA}</a:tableStyleId>
              </a:tblPr>
              <a:tblGrid>
                <a:gridCol w="607616">
                  <a:extLst>
                    <a:ext uri="{9D8B030D-6E8A-4147-A177-3AD203B41FA5}">
                      <a16:colId xmlns:a16="http://schemas.microsoft.com/office/drawing/2014/main" val="3513640851"/>
                    </a:ext>
                  </a:extLst>
                </a:gridCol>
                <a:gridCol w="7520384">
                  <a:extLst>
                    <a:ext uri="{9D8B030D-6E8A-4147-A177-3AD203B41FA5}">
                      <a16:colId xmlns:a16="http://schemas.microsoft.com/office/drawing/2014/main" val="1815521114"/>
                    </a:ext>
                  </a:extLst>
                </a:gridCol>
              </a:tblGrid>
              <a:tr h="370840">
                <a:tc gridSpan="2">
                  <a:txBody>
                    <a:bodyPr/>
                    <a:lstStyle/>
                    <a:p>
                      <a:r>
                        <a:rPr lang="en-GB">
                          <a:solidFill>
                            <a:srgbClr val="FF0000"/>
                          </a:solidFill>
                        </a:rPr>
                        <a:t>Superpowers</a:t>
                      </a:r>
                    </a:p>
                  </a:txBody>
                  <a:tcPr/>
                </a:tc>
                <a:tc hMerge="1">
                  <a:txBody>
                    <a:bodyPr/>
                    <a:lstStyle/>
                    <a:p>
                      <a:endParaRPr lang="en-GB"/>
                    </a:p>
                  </a:txBody>
                  <a:tcPr/>
                </a:tc>
                <a:extLst>
                  <a:ext uri="{0D108BD9-81ED-4DB2-BD59-A6C34878D82A}">
                    <a16:rowId xmlns:a16="http://schemas.microsoft.com/office/drawing/2014/main" val="2407373597"/>
                  </a:ext>
                </a:extLst>
              </a:tr>
              <a:tr h="370840">
                <a:tc>
                  <a:txBody>
                    <a:bodyPr/>
                    <a:lstStyle/>
                    <a:p>
                      <a:r>
                        <a:rPr lang="en-GB"/>
                        <a:t>7.1</a:t>
                      </a:r>
                    </a:p>
                  </a:txBody>
                  <a:tcPr>
                    <a:solidFill>
                      <a:srgbClr val="FFFF00"/>
                    </a:solidFill>
                  </a:tcPr>
                </a:tc>
                <a:tc>
                  <a:txBody>
                    <a:bodyPr/>
                    <a:lstStyle/>
                    <a:p>
                      <a:r>
                        <a:rPr lang="en-GB"/>
                        <a:t>The power</a:t>
                      </a:r>
                      <a:r>
                        <a:rPr lang="en-GB" baseline="0"/>
                        <a:t> of superpowers</a:t>
                      </a:r>
                      <a:endParaRPr lang="en-GB"/>
                    </a:p>
                  </a:txBody>
                  <a:tcPr>
                    <a:solidFill>
                      <a:srgbClr val="FFFF00"/>
                    </a:solidFill>
                  </a:tcPr>
                </a:tc>
                <a:extLst>
                  <a:ext uri="{0D108BD9-81ED-4DB2-BD59-A6C34878D82A}">
                    <a16:rowId xmlns:a16="http://schemas.microsoft.com/office/drawing/2014/main" val="4281738063"/>
                  </a:ext>
                </a:extLst>
              </a:tr>
              <a:tr h="370840">
                <a:tc>
                  <a:txBody>
                    <a:bodyPr/>
                    <a:lstStyle/>
                    <a:p>
                      <a:r>
                        <a:rPr lang="en-GB"/>
                        <a:t>7.2</a:t>
                      </a:r>
                    </a:p>
                  </a:txBody>
                  <a:tcPr/>
                </a:tc>
                <a:tc>
                  <a:txBody>
                    <a:bodyPr/>
                    <a:lstStyle/>
                    <a:p>
                      <a:r>
                        <a:rPr lang="en-GB"/>
                        <a:t>Changing patterns and polarity</a:t>
                      </a:r>
                    </a:p>
                  </a:txBody>
                  <a:tcPr/>
                </a:tc>
                <a:extLst>
                  <a:ext uri="{0D108BD9-81ED-4DB2-BD59-A6C34878D82A}">
                    <a16:rowId xmlns:a16="http://schemas.microsoft.com/office/drawing/2014/main" val="2951122026"/>
                  </a:ext>
                </a:extLst>
              </a:tr>
              <a:tr h="370840">
                <a:tc>
                  <a:txBody>
                    <a:bodyPr/>
                    <a:lstStyle/>
                    <a:p>
                      <a:r>
                        <a:rPr lang="en-GB"/>
                        <a:t>7.3</a:t>
                      </a:r>
                    </a:p>
                  </a:txBody>
                  <a:tcPr/>
                </a:tc>
                <a:tc>
                  <a:txBody>
                    <a:bodyPr/>
                    <a:lstStyle/>
                    <a:p>
                      <a:r>
                        <a:rPr lang="en-GB"/>
                        <a:t>Emerging powers</a:t>
                      </a:r>
                    </a:p>
                  </a:txBody>
                  <a:tcPr/>
                </a:tc>
                <a:extLst>
                  <a:ext uri="{0D108BD9-81ED-4DB2-BD59-A6C34878D82A}">
                    <a16:rowId xmlns:a16="http://schemas.microsoft.com/office/drawing/2014/main" val="451460899"/>
                  </a:ext>
                </a:extLst>
              </a:tr>
              <a:tr h="370840">
                <a:tc>
                  <a:txBody>
                    <a:bodyPr/>
                    <a:lstStyle/>
                    <a:p>
                      <a:r>
                        <a:rPr lang="en-GB"/>
                        <a:t>8.1</a:t>
                      </a:r>
                    </a:p>
                  </a:txBody>
                  <a:tcPr/>
                </a:tc>
                <a:tc>
                  <a:txBody>
                    <a:bodyPr/>
                    <a:lstStyle/>
                    <a:p>
                      <a:r>
                        <a:rPr lang="en-GB"/>
                        <a:t>The global economic system</a:t>
                      </a:r>
                    </a:p>
                  </a:txBody>
                  <a:tcPr/>
                </a:tc>
                <a:extLst>
                  <a:ext uri="{0D108BD9-81ED-4DB2-BD59-A6C34878D82A}">
                    <a16:rowId xmlns:a16="http://schemas.microsoft.com/office/drawing/2014/main" val="168317690"/>
                  </a:ext>
                </a:extLst>
              </a:tr>
              <a:tr h="370840">
                <a:tc>
                  <a:txBody>
                    <a:bodyPr/>
                    <a:lstStyle/>
                    <a:p>
                      <a:r>
                        <a:rPr lang="en-GB"/>
                        <a:t>8.2</a:t>
                      </a:r>
                    </a:p>
                  </a:txBody>
                  <a:tcPr/>
                </a:tc>
                <a:tc>
                  <a:txBody>
                    <a:bodyPr/>
                    <a:lstStyle/>
                    <a:p>
                      <a:r>
                        <a:rPr lang="en-GB"/>
                        <a:t>International decision-making</a:t>
                      </a:r>
                    </a:p>
                  </a:txBody>
                  <a:tcPr/>
                </a:tc>
                <a:extLst>
                  <a:ext uri="{0D108BD9-81ED-4DB2-BD59-A6C34878D82A}">
                    <a16:rowId xmlns:a16="http://schemas.microsoft.com/office/drawing/2014/main" val="205055124"/>
                  </a:ext>
                </a:extLst>
              </a:tr>
              <a:tr h="370840">
                <a:tc>
                  <a:txBody>
                    <a:bodyPr/>
                    <a:lstStyle/>
                    <a:p>
                      <a:r>
                        <a:rPr lang="en-GB"/>
                        <a:t>8.3</a:t>
                      </a:r>
                    </a:p>
                  </a:txBody>
                  <a:tcPr/>
                </a:tc>
                <a:tc>
                  <a:txBody>
                    <a:bodyPr/>
                    <a:lstStyle/>
                    <a:p>
                      <a:r>
                        <a:rPr lang="en-GB"/>
                        <a:t>Global environmental concerns</a:t>
                      </a:r>
                    </a:p>
                  </a:txBody>
                  <a:tcPr/>
                </a:tc>
                <a:extLst>
                  <a:ext uri="{0D108BD9-81ED-4DB2-BD59-A6C34878D82A}">
                    <a16:rowId xmlns:a16="http://schemas.microsoft.com/office/drawing/2014/main" val="1041054038"/>
                  </a:ext>
                </a:extLst>
              </a:tr>
              <a:tr h="370840">
                <a:tc>
                  <a:txBody>
                    <a:bodyPr/>
                    <a:lstStyle/>
                    <a:p>
                      <a:r>
                        <a:rPr lang="en-GB"/>
                        <a:t>9.1</a:t>
                      </a:r>
                    </a:p>
                  </a:txBody>
                  <a:tcPr/>
                </a:tc>
                <a:tc>
                  <a:txBody>
                    <a:bodyPr/>
                    <a:lstStyle/>
                    <a:p>
                      <a:r>
                        <a:rPr lang="en-GB"/>
                        <a:t>Contested geography</a:t>
                      </a:r>
                    </a:p>
                  </a:txBody>
                  <a:tcPr/>
                </a:tc>
                <a:extLst>
                  <a:ext uri="{0D108BD9-81ED-4DB2-BD59-A6C34878D82A}">
                    <a16:rowId xmlns:a16="http://schemas.microsoft.com/office/drawing/2014/main" val="1971690188"/>
                  </a:ext>
                </a:extLst>
              </a:tr>
              <a:tr h="370840">
                <a:tc>
                  <a:txBody>
                    <a:bodyPr/>
                    <a:lstStyle/>
                    <a:p>
                      <a:r>
                        <a:rPr lang="en-GB"/>
                        <a:t>9.2</a:t>
                      </a:r>
                    </a:p>
                  </a:txBody>
                  <a:tcPr/>
                </a:tc>
                <a:tc>
                  <a:txBody>
                    <a:bodyPr/>
                    <a:lstStyle/>
                    <a:p>
                      <a:r>
                        <a:rPr lang="en-GB"/>
                        <a:t>Developing countries: opportunities and threats</a:t>
                      </a:r>
                    </a:p>
                  </a:txBody>
                  <a:tcPr/>
                </a:tc>
                <a:extLst>
                  <a:ext uri="{0D108BD9-81ED-4DB2-BD59-A6C34878D82A}">
                    <a16:rowId xmlns:a16="http://schemas.microsoft.com/office/drawing/2014/main" val="2969672961"/>
                  </a:ext>
                </a:extLst>
              </a:tr>
              <a:tr h="370840">
                <a:tc>
                  <a:txBody>
                    <a:bodyPr/>
                    <a:lstStyle/>
                    <a:p>
                      <a:r>
                        <a:rPr lang="en-GB"/>
                        <a:t>9.3</a:t>
                      </a:r>
                    </a:p>
                  </a:txBody>
                  <a:tcPr/>
                </a:tc>
                <a:tc>
                  <a:txBody>
                    <a:bodyPr/>
                    <a:lstStyle/>
                    <a:p>
                      <a:r>
                        <a:rPr lang="en-GB"/>
                        <a:t>Uncertainty for existing superpowers</a:t>
                      </a:r>
                    </a:p>
                  </a:txBody>
                  <a:tcPr/>
                </a:tc>
                <a:extLst>
                  <a:ext uri="{0D108BD9-81ED-4DB2-BD59-A6C34878D82A}">
                    <a16:rowId xmlns:a16="http://schemas.microsoft.com/office/drawing/2014/main" val="3973220267"/>
                  </a:ext>
                </a:extLst>
              </a:tr>
            </a:tbl>
          </a:graphicData>
        </a:graphic>
      </p:graphicFrame>
    </p:spTree>
    <p:extLst>
      <p:ext uri="{BB962C8B-B14F-4D97-AF65-F5344CB8AC3E}">
        <p14:creationId xmlns:p14="http://schemas.microsoft.com/office/powerpoint/2010/main" val="3213111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4644" y="87016"/>
            <a:ext cx="11968690" cy="461665"/>
          </a:xfrm>
          <a:prstGeom prst="rect">
            <a:avLst/>
          </a:prstGeom>
          <a:solidFill>
            <a:schemeClr val="accent3">
              <a:lumMod val="75000"/>
            </a:schemeClr>
          </a:solidFill>
        </p:spPr>
        <p:txBody>
          <a:bodyPr wrap="square" rtlCol="0">
            <a:spAutoFit/>
          </a:bodyPr>
          <a:lstStyle/>
          <a:p>
            <a:pPr algn="ctr"/>
            <a:r>
              <a:rPr lang="en-GB" sz="2400" b="1">
                <a:solidFill>
                  <a:schemeClr val="bg1"/>
                </a:solidFill>
                <a:latin typeface="Century Gothic" charset="0"/>
                <a:ea typeface="Century Gothic" charset="0"/>
                <a:cs typeface="Century Gothic" charset="0"/>
              </a:rPr>
              <a:t>What is </a:t>
            </a:r>
            <a:r>
              <a:rPr lang="en-GB" sz="2400" b="1" err="1">
                <a:solidFill>
                  <a:schemeClr val="bg1"/>
                </a:solidFill>
                <a:latin typeface="Century Gothic" charset="0"/>
                <a:ea typeface="Century Gothic" charset="0"/>
                <a:cs typeface="Century Gothic" charset="0"/>
              </a:rPr>
              <a:t>hyperpower</a:t>
            </a:r>
            <a:r>
              <a:rPr lang="en-GB" sz="2400" b="1">
                <a:solidFill>
                  <a:schemeClr val="bg1"/>
                </a:solidFill>
                <a:latin typeface="Century Gothic" charset="0"/>
                <a:ea typeface="Century Gothic" charset="0"/>
                <a:cs typeface="Century Gothic" charset="0"/>
              </a:rPr>
              <a:t>?</a:t>
            </a:r>
          </a:p>
        </p:txBody>
      </p:sp>
      <p:sp>
        <p:nvSpPr>
          <p:cNvPr id="7" name="TextBox 6"/>
          <p:cNvSpPr txBox="1"/>
          <p:nvPr/>
        </p:nvSpPr>
        <p:spPr>
          <a:xfrm>
            <a:off x="95185" y="626586"/>
            <a:ext cx="11998149" cy="584775"/>
          </a:xfrm>
          <a:prstGeom prst="rect">
            <a:avLst/>
          </a:prstGeom>
          <a:solidFill>
            <a:srgbClr val="FFFF00"/>
          </a:solidFill>
          <a:ln>
            <a:solidFill>
              <a:schemeClr val="bg1"/>
            </a:solidFill>
          </a:ln>
        </p:spPr>
        <p:txBody>
          <a:bodyPr wrap="square" lIns="91440" tIns="45720" rIns="91440" bIns="45720" rtlCol="0" anchor="t">
            <a:spAutoFit/>
          </a:bodyPr>
          <a:lstStyle/>
          <a:p>
            <a:pPr algn="ctr"/>
            <a:r>
              <a:rPr lang="en-GB" sz="1600" b="1">
                <a:latin typeface="Century Gothic"/>
                <a:ea typeface="Century Gothic" charset="0"/>
                <a:cs typeface="Century Gothic" charset="0"/>
              </a:rPr>
              <a:t>Learning Objectives: To be able to understand how different types of powerful countries can be defined and characterised using a range of criteria</a:t>
            </a:r>
            <a:endParaRPr lang="en-GB" sz="1600">
              <a:latin typeface="Century Gothic"/>
            </a:endParaRPr>
          </a:p>
        </p:txBody>
      </p:sp>
      <p:sp>
        <p:nvSpPr>
          <p:cNvPr id="3" name="TextBox 2"/>
          <p:cNvSpPr txBox="1"/>
          <p:nvPr/>
        </p:nvSpPr>
        <p:spPr>
          <a:xfrm>
            <a:off x="124644" y="1412776"/>
            <a:ext cx="11876012" cy="2862322"/>
          </a:xfrm>
          <a:prstGeom prst="rect">
            <a:avLst/>
          </a:prstGeom>
          <a:noFill/>
        </p:spPr>
        <p:txBody>
          <a:bodyPr wrap="square" rtlCol="0">
            <a:spAutoFit/>
          </a:bodyPr>
          <a:lstStyle/>
          <a:p>
            <a:r>
              <a:rPr lang="en-GB" dirty="0"/>
              <a:t>A useful definition of a superpower is a nation that can ‘conduct a global strategy including the possibility of destroying the world; to command vast economic potential and influence; and to present a universal </a:t>
            </a:r>
            <a:r>
              <a:rPr lang="en-GB" b="1" dirty="0"/>
              <a:t>ideology</a:t>
            </a:r>
            <a:r>
              <a:rPr lang="en-GB" dirty="0"/>
              <a:t> (Professor Paul Dukes)</a:t>
            </a:r>
          </a:p>
          <a:p>
            <a:endParaRPr lang="en-GB" dirty="0"/>
          </a:p>
          <a:p>
            <a:pPr marL="285750" indent="-285750">
              <a:buFont typeface="Arial" panose="020B0604020202020204" pitchFamily="34" charset="0"/>
              <a:buChar char="•"/>
            </a:pPr>
            <a:r>
              <a:rPr lang="en-GB" dirty="0"/>
              <a:t>In some cases a superpower is referred to as a </a:t>
            </a:r>
            <a:r>
              <a:rPr lang="en-GB" b="1" dirty="0"/>
              <a:t>Hyperpower</a:t>
            </a:r>
            <a:endParaRPr lang="en-GB" dirty="0"/>
          </a:p>
          <a:p>
            <a:pPr marL="285750" indent="-285750">
              <a:buFont typeface="Arial" panose="020B0604020202020204" pitchFamily="34" charset="0"/>
              <a:buChar char="•"/>
            </a:pPr>
            <a:r>
              <a:rPr lang="en-GB" dirty="0"/>
              <a:t>Emerging superpowers are those nations whose economic, military and political influence is already large and growing</a:t>
            </a:r>
          </a:p>
          <a:p>
            <a:pPr marL="285750" indent="-285750">
              <a:buFont typeface="Arial" panose="020B0604020202020204" pitchFamily="34" charset="0"/>
              <a:buChar char="•"/>
            </a:pPr>
            <a:r>
              <a:rPr lang="en-GB" dirty="0"/>
              <a:t>Regional power are smaller – they influence other countries at a continental scale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r>
              <a:rPr lang="en-GB" dirty="0"/>
              <a:t>	</a:t>
            </a: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5000" b="93261" l="4091" r="96591">
                        <a14:foregroundMark x1="60795" y1="85326" x2="60795" y2="85326"/>
                      </a14:backgroundRemoval>
                    </a14:imgEffect>
                  </a14:imgLayer>
                </a14:imgProps>
              </a:ext>
            </a:extLst>
          </a:blip>
          <a:srcRect l="5592" t="2984" r="10524" b="6083"/>
          <a:stretch/>
        </p:blipFill>
        <p:spPr>
          <a:xfrm>
            <a:off x="551384" y="3645024"/>
            <a:ext cx="517008" cy="585942"/>
          </a:xfrm>
          <a:prstGeom prst="rect">
            <a:avLst/>
          </a:prstGeom>
        </p:spPr>
      </p:pic>
      <p:pic>
        <p:nvPicPr>
          <p:cNvPr id="15" name="Picture 14"/>
          <p:cNvPicPr>
            <a:picLocks noChangeAspect="1"/>
          </p:cNvPicPr>
          <p:nvPr/>
        </p:nvPicPr>
        <p:blipFill>
          <a:blip r:embed="rId4"/>
          <a:stretch>
            <a:fillRect/>
          </a:stretch>
        </p:blipFill>
        <p:spPr>
          <a:xfrm>
            <a:off x="911927" y="5513016"/>
            <a:ext cx="1497123" cy="999330"/>
          </a:xfrm>
          <a:prstGeom prst="rect">
            <a:avLst/>
          </a:prstGeom>
        </p:spPr>
      </p:pic>
      <p:pic>
        <p:nvPicPr>
          <p:cNvPr id="16" name="Picture 15"/>
          <p:cNvPicPr>
            <a:picLocks noChangeAspect="1"/>
          </p:cNvPicPr>
          <p:nvPr/>
        </p:nvPicPr>
        <p:blipFill>
          <a:blip r:embed="rId5"/>
          <a:stretch>
            <a:fillRect/>
          </a:stretch>
        </p:blipFill>
        <p:spPr>
          <a:xfrm>
            <a:off x="3576223" y="5323184"/>
            <a:ext cx="2168231" cy="1378995"/>
          </a:xfrm>
          <a:prstGeom prst="rect">
            <a:avLst/>
          </a:prstGeom>
        </p:spPr>
      </p:pic>
      <p:pic>
        <p:nvPicPr>
          <p:cNvPr id="17" name="Picture 16"/>
          <p:cNvPicPr>
            <a:picLocks noChangeAspect="1"/>
          </p:cNvPicPr>
          <p:nvPr/>
        </p:nvPicPr>
        <p:blipFill>
          <a:blip r:embed="rId6"/>
          <a:stretch>
            <a:fillRect/>
          </a:stretch>
        </p:blipFill>
        <p:spPr>
          <a:xfrm>
            <a:off x="6911627" y="5325171"/>
            <a:ext cx="4296941" cy="1375021"/>
          </a:xfrm>
          <a:prstGeom prst="rect">
            <a:avLst/>
          </a:prstGeom>
        </p:spPr>
      </p:pic>
      <p:sp>
        <p:nvSpPr>
          <p:cNvPr id="2" name="Rectangle 1"/>
          <p:cNvSpPr/>
          <p:nvPr/>
        </p:nvSpPr>
        <p:spPr>
          <a:xfrm>
            <a:off x="124644" y="3845856"/>
            <a:ext cx="11665296" cy="1477328"/>
          </a:xfrm>
          <a:prstGeom prst="rect">
            <a:avLst/>
          </a:prstGeom>
        </p:spPr>
        <p:txBody>
          <a:bodyPr wrap="square">
            <a:spAutoFit/>
          </a:bodyPr>
          <a:lstStyle/>
          <a:p>
            <a:r>
              <a:rPr lang="en-GB" dirty="0"/>
              <a:t>	</a:t>
            </a:r>
            <a:r>
              <a:rPr lang="en-GB" u="sng" dirty="0" smtClean="0"/>
              <a:t>South </a:t>
            </a:r>
            <a:r>
              <a:rPr lang="en-GB" u="sng" dirty="0"/>
              <a:t>Africa in Africa</a:t>
            </a:r>
          </a:p>
          <a:p>
            <a:r>
              <a:rPr lang="en-GB" dirty="0"/>
              <a:t>Despite the serve recession in 1991, South Africa’s economy ha remained buoyant in comparison to is neighbouring states (with the exception of Botswana). In 1989, South Africa’s accounted for more than 80% of the GDP of the countries of the 10 countries in the southern region. </a:t>
            </a:r>
          </a:p>
          <a:p>
            <a:r>
              <a:rPr lang="en-GB" dirty="0"/>
              <a:t>It does not have the oil reserves but it has the technology to covert coal into oil</a:t>
            </a:r>
            <a:endParaRPr lang="en-GB" dirty="0"/>
          </a:p>
        </p:txBody>
      </p:sp>
    </p:spTree>
    <p:extLst>
      <p:ext uri="{BB962C8B-B14F-4D97-AF65-F5344CB8AC3E}">
        <p14:creationId xmlns:p14="http://schemas.microsoft.com/office/powerpoint/2010/main" val="1980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4644" y="87016"/>
            <a:ext cx="11968690" cy="461665"/>
          </a:xfrm>
          <a:prstGeom prst="rect">
            <a:avLst/>
          </a:prstGeom>
          <a:solidFill>
            <a:schemeClr val="accent3">
              <a:lumMod val="75000"/>
            </a:schemeClr>
          </a:solidFill>
        </p:spPr>
        <p:txBody>
          <a:bodyPr wrap="square" rtlCol="0">
            <a:spAutoFit/>
          </a:bodyPr>
          <a:lstStyle/>
          <a:p>
            <a:pPr algn="ctr"/>
            <a:r>
              <a:rPr lang="en-GB" sz="2400" b="1">
                <a:solidFill>
                  <a:schemeClr val="bg1"/>
                </a:solidFill>
                <a:latin typeface="Century Gothic" charset="0"/>
                <a:ea typeface="Century Gothic" charset="0"/>
                <a:cs typeface="Century Gothic" charset="0"/>
              </a:rPr>
              <a:t>What are the pillars of superpowers status?</a:t>
            </a:r>
          </a:p>
        </p:txBody>
      </p:sp>
      <p:sp>
        <p:nvSpPr>
          <p:cNvPr id="7" name="TextBox 6"/>
          <p:cNvSpPr txBox="1"/>
          <p:nvPr/>
        </p:nvSpPr>
        <p:spPr>
          <a:xfrm>
            <a:off x="95185" y="626586"/>
            <a:ext cx="11998149" cy="584775"/>
          </a:xfrm>
          <a:prstGeom prst="rect">
            <a:avLst/>
          </a:prstGeom>
          <a:solidFill>
            <a:srgbClr val="FFFF00"/>
          </a:solidFill>
          <a:ln>
            <a:solidFill>
              <a:schemeClr val="bg1"/>
            </a:solidFill>
          </a:ln>
        </p:spPr>
        <p:txBody>
          <a:bodyPr wrap="square" lIns="91440" tIns="45720" rIns="91440" bIns="45720" rtlCol="0" anchor="t">
            <a:spAutoFit/>
          </a:bodyPr>
          <a:lstStyle/>
          <a:p>
            <a:pPr algn="ctr"/>
            <a:r>
              <a:rPr lang="en-GB" sz="1600" b="1">
                <a:latin typeface="Century Gothic"/>
                <a:ea typeface="Century Gothic" charset="0"/>
                <a:cs typeface="Century Gothic" charset="0"/>
              </a:rPr>
              <a:t>Learning Objectives: To be able to understand how different types of powerful countries can be defined and characterised using a range of criteria</a:t>
            </a:r>
            <a:endParaRPr lang="en-GB" sz="1600">
              <a:latin typeface="Century Gothic"/>
            </a:endParaRPr>
          </a:p>
        </p:txBody>
      </p:sp>
      <p:pic>
        <p:nvPicPr>
          <p:cNvPr id="3" name="Picture 2"/>
          <p:cNvPicPr>
            <a:picLocks noChangeAspect="1"/>
          </p:cNvPicPr>
          <p:nvPr/>
        </p:nvPicPr>
        <p:blipFill>
          <a:blip r:embed="rId2"/>
          <a:stretch>
            <a:fillRect/>
          </a:stretch>
        </p:blipFill>
        <p:spPr>
          <a:xfrm>
            <a:off x="4367808" y="2420888"/>
            <a:ext cx="2880320" cy="2576489"/>
          </a:xfrm>
          <a:prstGeom prst="rect">
            <a:avLst/>
          </a:prstGeom>
        </p:spPr>
      </p:pic>
      <p:cxnSp>
        <p:nvCxnSpPr>
          <p:cNvPr id="6" name="Straight Arrow Connector 5"/>
          <p:cNvCxnSpPr>
            <a:stCxn id="3" idx="2"/>
          </p:cNvCxnSpPr>
          <p:nvPr/>
        </p:nvCxnSpPr>
        <p:spPr>
          <a:xfrm>
            <a:off x="5807968" y="4997377"/>
            <a:ext cx="0" cy="6638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51784" y="5656673"/>
            <a:ext cx="3312368" cy="1200329"/>
          </a:xfrm>
          <a:prstGeom prst="rect">
            <a:avLst/>
          </a:prstGeom>
          <a:noFill/>
        </p:spPr>
        <p:txBody>
          <a:bodyPr wrap="square" rtlCol="0">
            <a:spAutoFit/>
          </a:bodyPr>
          <a:lstStyle/>
          <a:p>
            <a:r>
              <a:rPr lang="en-GB" sz="1200"/>
              <a:t>Economic Power: This represents the ‘</a:t>
            </a:r>
            <a:r>
              <a:rPr lang="en-GB" sz="1200" u="sng"/>
              <a:t>base</a:t>
            </a:r>
            <a:r>
              <a:rPr lang="en-GB" sz="1200"/>
              <a:t>’ of the temple and is a </a:t>
            </a:r>
            <a:r>
              <a:rPr lang="en-GB" sz="1200" b="1"/>
              <a:t>prerequisite</a:t>
            </a:r>
            <a:r>
              <a:rPr lang="en-GB" sz="1200"/>
              <a:t> of power. A large and powerful economy gives nations the wealth to build and maintain a powerful military, exploit natural resources and develop communities through education</a:t>
            </a:r>
          </a:p>
        </p:txBody>
      </p:sp>
      <p:cxnSp>
        <p:nvCxnSpPr>
          <p:cNvPr id="14" name="Straight Arrow Connector 13"/>
          <p:cNvCxnSpPr/>
          <p:nvPr/>
        </p:nvCxnSpPr>
        <p:spPr>
          <a:xfrm flipH="1">
            <a:off x="4151784" y="3933056"/>
            <a:ext cx="57606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31404" y="3429000"/>
            <a:ext cx="3312368" cy="1569660"/>
          </a:xfrm>
          <a:prstGeom prst="rect">
            <a:avLst/>
          </a:prstGeom>
          <a:noFill/>
        </p:spPr>
        <p:txBody>
          <a:bodyPr wrap="square" rtlCol="0">
            <a:spAutoFit/>
          </a:bodyPr>
          <a:lstStyle/>
          <a:p>
            <a:r>
              <a:rPr lang="en-GB" sz="1200"/>
              <a:t>Military Power: This is used in two ways</a:t>
            </a:r>
          </a:p>
          <a:p>
            <a:pPr marL="228600" indent="-228600">
              <a:buAutoNum type="arabicPeriod"/>
            </a:pPr>
            <a:r>
              <a:rPr lang="en-GB" sz="1200"/>
              <a:t>The threat of military action is bargaining chip</a:t>
            </a:r>
          </a:p>
          <a:p>
            <a:pPr marL="228600" indent="-228600">
              <a:buAutoNum type="arabicPeriod"/>
            </a:pPr>
            <a:r>
              <a:rPr lang="en-GB" sz="1200"/>
              <a:t>Military force can be used to achieve geopolitical goals</a:t>
            </a:r>
          </a:p>
          <a:p>
            <a:pPr marL="228600" indent="-228600">
              <a:buAutoNum type="arabicPeriod"/>
            </a:pPr>
            <a:endParaRPr lang="en-GB" sz="1200"/>
          </a:p>
          <a:p>
            <a:r>
              <a:rPr lang="en-GB" sz="1200"/>
              <a:t>Some forms of military power such as </a:t>
            </a:r>
            <a:r>
              <a:rPr lang="en-GB" sz="1200" b="1"/>
              <a:t>blue water navy</a:t>
            </a:r>
            <a:r>
              <a:rPr lang="en-GB" sz="1200"/>
              <a:t>, drone and missiles can be deployed globally and reach distant places</a:t>
            </a:r>
          </a:p>
        </p:txBody>
      </p:sp>
      <p:cxnSp>
        <p:nvCxnSpPr>
          <p:cNvPr id="17" name="Straight Arrow Connector 16"/>
          <p:cNvCxnSpPr>
            <a:endCxn id="19" idx="2"/>
          </p:cNvCxnSpPr>
          <p:nvPr/>
        </p:nvCxnSpPr>
        <p:spPr>
          <a:xfrm flipV="1">
            <a:off x="5519936" y="2276872"/>
            <a:ext cx="0" cy="11521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63752" y="1261209"/>
            <a:ext cx="3312368" cy="1015663"/>
          </a:xfrm>
          <a:prstGeom prst="rect">
            <a:avLst/>
          </a:prstGeom>
          <a:noFill/>
        </p:spPr>
        <p:txBody>
          <a:bodyPr wrap="square" rtlCol="0">
            <a:spAutoFit/>
          </a:bodyPr>
          <a:lstStyle/>
          <a:p>
            <a:r>
              <a:rPr lang="en-GB" sz="1200"/>
              <a:t>Political Power: The ability to influence others through </a:t>
            </a:r>
            <a:r>
              <a:rPr lang="en-GB" sz="1200" b="1"/>
              <a:t>diplomacy</a:t>
            </a:r>
            <a:r>
              <a:rPr lang="en-GB" sz="1200"/>
              <a:t> to ‘get your way’ is important and is exercised through international organisations such as the UN and World Trade Organisation</a:t>
            </a:r>
          </a:p>
        </p:txBody>
      </p:sp>
      <p:cxnSp>
        <p:nvCxnSpPr>
          <p:cNvPr id="21" name="Straight Arrow Connector 20"/>
          <p:cNvCxnSpPr/>
          <p:nvPr/>
        </p:nvCxnSpPr>
        <p:spPr>
          <a:xfrm flipV="1">
            <a:off x="6108989" y="1935597"/>
            <a:ext cx="1859219" cy="16328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968208" y="1289266"/>
            <a:ext cx="4125126" cy="646331"/>
          </a:xfrm>
          <a:prstGeom prst="rect">
            <a:avLst/>
          </a:prstGeom>
          <a:noFill/>
        </p:spPr>
        <p:txBody>
          <a:bodyPr wrap="square" rtlCol="0">
            <a:spAutoFit/>
          </a:bodyPr>
          <a:lstStyle/>
          <a:p>
            <a:r>
              <a:rPr lang="en-GB" sz="1200"/>
              <a:t>Cultural Power: Includes how appealing a nations way of life, values and </a:t>
            </a:r>
            <a:r>
              <a:rPr lang="en-GB" sz="1200" b="1"/>
              <a:t>ideology </a:t>
            </a:r>
            <a:r>
              <a:rPr lang="en-GB" sz="1200"/>
              <a:t>are to others, and is often exercised through film, the arts and food</a:t>
            </a:r>
            <a:endParaRPr lang="en-GB" sz="1200" b="1"/>
          </a:p>
        </p:txBody>
      </p:sp>
      <p:cxnSp>
        <p:nvCxnSpPr>
          <p:cNvPr id="25" name="Straight Arrow Connector 24"/>
          <p:cNvCxnSpPr/>
          <p:nvPr/>
        </p:nvCxnSpPr>
        <p:spPr>
          <a:xfrm>
            <a:off x="6888088" y="3933056"/>
            <a:ext cx="57606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654507" y="3436458"/>
            <a:ext cx="3312368" cy="1015663"/>
          </a:xfrm>
          <a:prstGeom prst="rect">
            <a:avLst/>
          </a:prstGeom>
          <a:noFill/>
        </p:spPr>
        <p:txBody>
          <a:bodyPr wrap="square" rtlCol="0">
            <a:spAutoFit/>
          </a:bodyPr>
          <a:lstStyle/>
          <a:p>
            <a:r>
              <a:rPr lang="en-GB" sz="1200"/>
              <a:t>Resources: Can be in the form of physical resources (fossil fuels, minerals, land) but also human resources. The latter includes the level of education and skills in a nation, but also the sheer numbers of people (‘demographic weight’).</a:t>
            </a:r>
          </a:p>
        </p:txBody>
      </p:sp>
      <p:pic>
        <p:nvPicPr>
          <p:cNvPr id="1026" name="Picture 2" descr="The 'globalisation' of China's military power - BBC New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621" y="5157192"/>
            <a:ext cx="2548083" cy="14332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U.S. Economic Power | AC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2165" y="5517232"/>
            <a:ext cx="2319921" cy="12127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ifference between Economical Power and Political Power | Difference Betw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6715" y="1289266"/>
            <a:ext cx="1747204" cy="120363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6"/>
          <a:stretch>
            <a:fillRect/>
          </a:stretch>
        </p:blipFill>
        <p:spPr>
          <a:xfrm>
            <a:off x="10070820" y="1722810"/>
            <a:ext cx="1792110" cy="1194740"/>
          </a:xfrm>
          <a:prstGeom prst="rect">
            <a:avLst/>
          </a:prstGeom>
        </p:spPr>
      </p:pic>
      <p:pic>
        <p:nvPicPr>
          <p:cNvPr id="29" name="Picture 28"/>
          <p:cNvPicPr>
            <a:picLocks noChangeAspect="1"/>
          </p:cNvPicPr>
          <p:nvPr/>
        </p:nvPicPr>
        <p:blipFill>
          <a:blip r:embed="rId7"/>
          <a:stretch>
            <a:fillRect/>
          </a:stretch>
        </p:blipFill>
        <p:spPr>
          <a:xfrm>
            <a:off x="10444514" y="4213830"/>
            <a:ext cx="1648820" cy="1195395"/>
          </a:xfrm>
          <a:prstGeom prst="rect">
            <a:avLst/>
          </a:prstGeom>
        </p:spPr>
      </p:pic>
      <p:sp>
        <p:nvSpPr>
          <p:cNvPr id="33" name="Rectangle 32"/>
          <p:cNvSpPr/>
          <p:nvPr/>
        </p:nvSpPr>
        <p:spPr>
          <a:xfrm>
            <a:off x="93325" y="1254518"/>
            <a:ext cx="1898219" cy="136215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a:solidFill>
                  <a:schemeClr val="tx1"/>
                </a:solidFill>
                <a:latin typeface="Century Gothic" charset="0"/>
                <a:ea typeface="Century Gothic" charset="0"/>
                <a:cs typeface="Century Gothic" charset="0"/>
              </a:rPr>
              <a:t>Task 1: </a:t>
            </a:r>
            <a:r>
              <a:rPr lang="en-US" sz="1200">
                <a:solidFill>
                  <a:schemeClr val="tx1"/>
                </a:solidFill>
                <a:latin typeface="Century Gothic" charset="0"/>
                <a:ea typeface="Century Gothic" charset="0"/>
                <a:cs typeface="Century Gothic" charset="0"/>
              </a:rPr>
              <a:t>Stick in the Pillars of Power in your book and annotate around the diagram, explaining how each factor contributes to superpower status</a:t>
            </a:r>
          </a:p>
        </p:txBody>
      </p:sp>
      <p:sp>
        <p:nvSpPr>
          <p:cNvPr id="34" name="Rectangle 33"/>
          <p:cNvSpPr/>
          <p:nvPr/>
        </p:nvSpPr>
        <p:spPr>
          <a:xfrm>
            <a:off x="93325" y="2659833"/>
            <a:ext cx="2346094" cy="553143"/>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00" b="1">
                <a:solidFill>
                  <a:schemeClr val="tx1"/>
                </a:solidFill>
                <a:latin typeface="Century Gothic" charset="0"/>
                <a:ea typeface="Century Gothic" charset="0"/>
                <a:cs typeface="Century Gothic" charset="0"/>
              </a:rPr>
              <a:t>Geochallenge: </a:t>
            </a:r>
            <a:r>
              <a:rPr lang="en-US" sz="1000">
                <a:solidFill>
                  <a:schemeClr val="tx1"/>
                </a:solidFill>
                <a:latin typeface="Century Gothic" charset="0"/>
                <a:ea typeface="Century Gothic" charset="0"/>
                <a:cs typeface="Century Gothic" charset="0"/>
              </a:rPr>
              <a:t>Explain how blue water navy can contribute to superpower status</a:t>
            </a:r>
          </a:p>
        </p:txBody>
      </p:sp>
      <p:sp>
        <p:nvSpPr>
          <p:cNvPr id="4" name="Rectangle 3">
            <a:extLst>
              <a:ext uri="{FF2B5EF4-FFF2-40B4-BE49-F238E27FC236}">
                <a16:creationId xmlns:a16="http://schemas.microsoft.com/office/drawing/2014/main" id="{EAAD1774-9B30-DF64-2E9C-B0EEF93934C4}"/>
              </a:ext>
            </a:extLst>
          </p:cNvPr>
          <p:cNvSpPr/>
          <p:nvPr/>
        </p:nvSpPr>
        <p:spPr>
          <a:xfrm>
            <a:off x="4780305" y="3326878"/>
            <a:ext cx="304956" cy="12241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4E99EE2-FB6E-A494-3FC8-FC3AF44C7AAB}"/>
              </a:ext>
            </a:extLst>
          </p:cNvPr>
          <p:cNvSpPr/>
          <p:nvPr/>
        </p:nvSpPr>
        <p:spPr>
          <a:xfrm>
            <a:off x="5367871" y="3317697"/>
            <a:ext cx="304956" cy="12241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13FCA66-D994-EBC5-1E18-84C549A7C0D9}"/>
              </a:ext>
            </a:extLst>
          </p:cNvPr>
          <p:cNvSpPr/>
          <p:nvPr/>
        </p:nvSpPr>
        <p:spPr>
          <a:xfrm>
            <a:off x="5955437" y="3326877"/>
            <a:ext cx="304956" cy="12241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762034D-8CB8-3074-4653-A60BDF4757B7}"/>
              </a:ext>
            </a:extLst>
          </p:cNvPr>
          <p:cNvSpPr/>
          <p:nvPr/>
        </p:nvSpPr>
        <p:spPr>
          <a:xfrm>
            <a:off x="6543003" y="3363599"/>
            <a:ext cx="304956" cy="12241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F0E94C7-08BB-3A95-0954-0559C9BEE8B5}"/>
              </a:ext>
            </a:extLst>
          </p:cNvPr>
          <p:cNvSpPr/>
          <p:nvPr/>
        </p:nvSpPr>
        <p:spPr>
          <a:xfrm rot="5400000">
            <a:off x="5698376" y="4199044"/>
            <a:ext cx="304956" cy="12241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2531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9" grpId="0"/>
      <p:bldP spid="23" grpId="0"/>
      <p:bldP spid="27" grpId="0"/>
      <p:bldP spid="4" grpId="0" animBg="1"/>
      <p:bldP spid="5" grpId="0" animBg="1"/>
      <p:bldP spid="8"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11241</TotalTime>
  <Words>1463</Words>
  <Application>Microsoft Office PowerPoint</Application>
  <PresentationFormat>Widescreen</PresentationFormat>
  <Paragraphs>231</Paragraphs>
  <Slides>11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Bliss 2 Regular</vt:lpstr>
      <vt:lpstr>Calibri</vt:lpstr>
      <vt:lpstr>Century Gothic</vt:lpstr>
      <vt:lpstr>Prestige Elite Std</vt:lpstr>
      <vt:lpstr>Times New Roman</vt:lpstr>
      <vt:lpstr>vagrounded-boldregular</vt:lpstr>
      <vt:lpstr>vagrounded-lightlight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were the ideological differences between the Grand Alliance?</dc:title>
  <dc:creator>LHIGGINS</dc:creator>
  <cp:lastModifiedBy>Ms A Sonigra</cp:lastModifiedBy>
  <cp:revision>120</cp:revision>
  <cp:lastPrinted>2016-05-03T14:09:21Z</cp:lastPrinted>
  <dcterms:created xsi:type="dcterms:W3CDTF">2016-04-26T10:06:45Z</dcterms:created>
  <dcterms:modified xsi:type="dcterms:W3CDTF">2022-07-04T08:41:51Z</dcterms:modified>
</cp:coreProperties>
</file>